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70" r:id="rId1"/>
  </p:sldMasterIdLst>
  <p:notesMasterIdLst>
    <p:notesMasterId r:id="rId16"/>
  </p:notesMasterIdLst>
  <p:handoutMasterIdLst>
    <p:handoutMasterId r:id="rId17"/>
  </p:handoutMasterIdLst>
  <p:sldIdLst>
    <p:sldId id="256" r:id="rId2"/>
    <p:sldId id="317" r:id="rId3"/>
    <p:sldId id="275" r:id="rId4"/>
    <p:sldId id="297" r:id="rId5"/>
    <p:sldId id="318" r:id="rId6"/>
    <p:sldId id="312" r:id="rId7"/>
    <p:sldId id="319" r:id="rId8"/>
    <p:sldId id="320" r:id="rId9"/>
    <p:sldId id="313" r:id="rId10"/>
    <p:sldId id="321" r:id="rId11"/>
    <p:sldId id="322" r:id="rId12"/>
    <p:sldId id="323" r:id="rId13"/>
    <p:sldId id="324" r:id="rId14"/>
    <p:sldId id="315"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C74"/>
    <a:srgbClr val="000000"/>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69" autoAdjust="0"/>
    <p:restoredTop sz="95248" autoAdjust="0"/>
  </p:normalViewPr>
  <p:slideViewPr>
    <p:cSldViewPr snapToObjects="1">
      <p:cViewPr>
        <p:scale>
          <a:sx n="190" d="100"/>
          <a:sy n="190" d="100"/>
        </p:scale>
        <p:origin x="2384" y="-776"/>
      </p:cViewPr>
      <p:guideLst>
        <p:guide orient="horz" pos="2160"/>
        <p:guide pos="2880"/>
      </p:guideLst>
    </p:cSldViewPr>
  </p:slideViewPr>
  <p:outlineViewPr>
    <p:cViewPr>
      <p:scale>
        <a:sx n="33" d="100"/>
        <a:sy n="33" d="100"/>
      </p:scale>
      <p:origin x="0" y="12288"/>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50" d="100"/>
          <a:sy n="50" d="100"/>
        </p:scale>
        <p:origin x="-2952"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46189" cy="495696"/>
          </a:xfrm>
          <a:prstGeom prst="rect">
            <a:avLst/>
          </a:prstGeom>
        </p:spPr>
        <p:txBody>
          <a:bodyPr vert="horz" lIns="91475" tIns="45737" rIns="91475" bIns="45737" rtlCol="0"/>
          <a:lstStyle>
            <a:lvl1pPr algn="l">
              <a:defRPr sz="1200">
                <a:latin typeface="Arial" pitchFamily="-123" charset="0"/>
                <a:ea typeface="ＭＳ Ｐゴシック" pitchFamily="-123" charset="-128"/>
                <a:cs typeface="ＭＳ Ｐゴシック" pitchFamily="-123" charset="-128"/>
              </a:defRPr>
            </a:lvl1pPr>
          </a:lstStyle>
          <a:p>
            <a:pPr>
              <a:defRPr/>
            </a:pPr>
            <a:r>
              <a:rPr lang="en-GB" smtClean="0"/>
              <a:t>EPrints for Administrators Training</a:t>
            </a:r>
            <a:endParaRPr lang="en-GB"/>
          </a:p>
        </p:txBody>
      </p:sp>
      <p:sp>
        <p:nvSpPr>
          <p:cNvPr id="3" name="Date Placeholder 2"/>
          <p:cNvSpPr>
            <a:spLocks noGrp="1"/>
          </p:cNvSpPr>
          <p:nvPr>
            <p:ph type="dt" sz="quarter" idx="1"/>
          </p:nvPr>
        </p:nvSpPr>
        <p:spPr>
          <a:xfrm>
            <a:off x="3849903" y="0"/>
            <a:ext cx="2946189" cy="495696"/>
          </a:xfrm>
          <a:prstGeom prst="rect">
            <a:avLst/>
          </a:prstGeom>
        </p:spPr>
        <p:txBody>
          <a:bodyPr vert="horz" lIns="91475" tIns="45737" rIns="91475" bIns="45737" rtlCol="0"/>
          <a:lstStyle>
            <a:lvl1pPr algn="r">
              <a:defRPr sz="1200" smtClean="0">
                <a:latin typeface="Arial" pitchFamily="-123" charset="0"/>
                <a:ea typeface="ＭＳ Ｐゴシック" pitchFamily="-123" charset="-128"/>
                <a:cs typeface="ＭＳ Ｐゴシック" pitchFamily="-123" charset="-128"/>
              </a:defRPr>
            </a:lvl1pPr>
          </a:lstStyle>
          <a:p>
            <a:pPr>
              <a:defRPr/>
            </a:pPr>
            <a:r>
              <a:rPr lang="en-US" smtClean="0"/>
              <a:t>Thursday 1st February 2018</a:t>
            </a:r>
            <a:endParaRPr lang="en-GB"/>
          </a:p>
        </p:txBody>
      </p:sp>
      <p:sp>
        <p:nvSpPr>
          <p:cNvPr id="4" name="Footer Placeholder 3"/>
          <p:cNvSpPr>
            <a:spLocks noGrp="1"/>
          </p:cNvSpPr>
          <p:nvPr>
            <p:ph type="ftr" sz="quarter" idx="2"/>
          </p:nvPr>
        </p:nvSpPr>
        <p:spPr>
          <a:xfrm>
            <a:off x="5" y="9429355"/>
            <a:ext cx="2946189" cy="495696"/>
          </a:xfrm>
          <a:prstGeom prst="rect">
            <a:avLst/>
          </a:prstGeom>
        </p:spPr>
        <p:txBody>
          <a:bodyPr vert="horz" lIns="91475" tIns="45737" rIns="91475" bIns="45737" rtlCol="0" anchor="b"/>
          <a:lstStyle>
            <a:lvl1pPr algn="l">
              <a:defRPr sz="1200">
                <a:latin typeface="Arial" pitchFamily="-123" charset="0"/>
                <a:ea typeface="ＭＳ Ｐゴシック" pitchFamily="-123" charset="-128"/>
                <a:cs typeface="ＭＳ Ｐゴシック" pitchFamily="-123" charset="-128"/>
              </a:defRPr>
            </a:lvl1pPr>
          </a:lstStyle>
          <a:p>
            <a:pPr>
              <a:defRPr/>
            </a:pPr>
            <a:r>
              <a:rPr lang="en-GB" smtClean="0"/>
              <a:t>EPrint Services, Electronics &amp; Computer Science, University of Southampton 2018</a:t>
            </a:r>
            <a:endParaRPr lang="en-GB"/>
          </a:p>
        </p:txBody>
      </p:sp>
      <p:sp>
        <p:nvSpPr>
          <p:cNvPr id="5" name="Slide Number Placeholder 4"/>
          <p:cNvSpPr>
            <a:spLocks noGrp="1"/>
          </p:cNvSpPr>
          <p:nvPr>
            <p:ph type="sldNum" sz="quarter" idx="3"/>
          </p:nvPr>
        </p:nvSpPr>
        <p:spPr>
          <a:xfrm>
            <a:off x="3849903" y="9429355"/>
            <a:ext cx="2946189" cy="495696"/>
          </a:xfrm>
          <a:prstGeom prst="rect">
            <a:avLst/>
          </a:prstGeom>
        </p:spPr>
        <p:txBody>
          <a:bodyPr vert="horz" lIns="91475" tIns="45737" rIns="91475" bIns="45737" rtlCol="0" anchor="b"/>
          <a:lstStyle>
            <a:lvl1pPr algn="r">
              <a:defRPr sz="1200" smtClean="0">
                <a:latin typeface="Arial" pitchFamily="-123" charset="0"/>
                <a:ea typeface="ＭＳ Ｐゴシック" pitchFamily="-123" charset="-128"/>
                <a:cs typeface="ＭＳ Ｐゴシック" pitchFamily="-123" charset="-128"/>
              </a:defRPr>
            </a:lvl1pPr>
          </a:lstStyle>
          <a:p>
            <a:pPr>
              <a:defRPr/>
            </a:pPr>
            <a:fld id="{2173F002-D369-4B6B-B8B7-26EA23A89E47}" type="slidenum">
              <a:rPr lang="en-GB"/>
              <a:pPr>
                <a:defRPr/>
              </a:pPr>
              <a:t>‹#›</a:t>
            </a:fld>
            <a:endParaRPr lang="en-GB"/>
          </a:p>
        </p:txBody>
      </p:sp>
    </p:spTree>
    <p:extLst>
      <p:ext uri="{BB962C8B-B14F-4D97-AF65-F5344CB8AC3E}">
        <p14:creationId xmlns:p14="http://schemas.microsoft.com/office/powerpoint/2010/main" val="114706120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5" y="0"/>
            <a:ext cx="2946189" cy="495696"/>
          </a:xfrm>
          <a:prstGeom prst="rect">
            <a:avLst/>
          </a:prstGeom>
          <a:noFill/>
          <a:ln w="9525">
            <a:noFill/>
            <a:miter lim="800000"/>
            <a:headEnd/>
            <a:tailEnd/>
          </a:ln>
        </p:spPr>
        <p:txBody>
          <a:bodyPr vert="horz" wrap="square" lIns="91475" tIns="45737" rIns="91475" bIns="45737" numCol="1" anchor="t"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r>
              <a:rPr lang="en-GB" smtClean="0"/>
              <a:t>EPrints for Administrators Training</a:t>
            </a:r>
            <a:endParaRPr lang="en-US"/>
          </a:p>
        </p:txBody>
      </p:sp>
      <p:sp>
        <p:nvSpPr>
          <p:cNvPr id="30723" name="Rectangle 3"/>
          <p:cNvSpPr>
            <a:spLocks noGrp="1" noChangeArrowheads="1"/>
          </p:cNvSpPr>
          <p:nvPr>
            <p:ph type="dt" idx="1"/>
          </p:nvPr>
        </p:nvSpPr>
        <p:spPr bwMode="auto">
          <a:xfrm>
            <a:off x="3851488" y="0"/>
            <a:ext cx="2946188" cy="495696"/>
          </a:xfrm>
          <a:prstGeom prst="rect">
            <a:avLst/>
          </a:prstGeom>
          <a:noFill/>
          <a:ln w="9525">
            <a:noFill/>
            <a:miter lim="800000"/>
            <a:headEnd/>
            <a:tailEnd/>
          </a:ln>
        </p:spPr>
        <p:txBody>
          <a:bodyPr vert="horz" wrap="square" lIns="91475" tIns="45737" rIns="91475" bIns="45737" numCol="1" anchor="t" anchorCtr="0" compatLnSpc="1">
            <a:prstTxWarp prst="textNoShape">
              <a:avLst/>
            </a:prstTxWarp>
          </a:bodyPr>
          <a:lstStyle>
            <a:lvl1pPr algn="r">
              <a:defRPr sz="1200">
                <a:latin typeface="Arial" pitchFamily="-123" charset="0"/>
                <a:ea typeface="ＭＳ Ｐゴシック" pitchFamily="-123" charset="-128"/>
                <a:cs typeface="ＭＳ Ｐゴシック" pitchFamily="-123" charset="-128"/>
              </a:defRPr>
            </a:lvl1pPr>
          </a:lstStyle>
          <a:p>
            <a:pPr>
              <a:defRPr/>
            </a:pPr>
            <a:r>
              <a:rPr lang="en-US" smtClean="0"/>
              <a:t>Thursday 1st February 2018</a:t>
            </a:r>
            <a:endParaRPr lang="en-US"/>
          </a:p>
        </p:txBody>
      </p:sp>
      <p:sp>
        <p:nvSpPr>
          <p:cNvPr id="13316" name="Placeholder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06888" y="4715474"/>
            <a:ext cx="4983903" cy="4466035"/>
          </a:xfrm>
          <a:prstGeom prst="rect">
            <a:avLst/>
          </a:prstGeom>
          <a:noFill/>
          <a:ln w="9525">
            <a:noFill/>
            <a:miter lim="800000"/>
            <a:headEnd/>
            <a:tailEnd/>
          </a:ln>
        </p:spPr>
        <p:txBody>
          <a:bodyPr vert="horz" wrap="square" lIns="91475" tIns="45737" rIns="91475" bIns="457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5" y="9430942"/>
            <a:ext cx="2946189" cy="495696"/>
          </a:xfrm>
          <a:prstGeom prst="rect">
            <a:avLst/>
          </a:prstGeom>
          <a:noFill/>
          <a:ln w="9525">
            <a:noFill/>
            <a:miter lim="800000"/>
            <a:headEnd/>
            <a:tailEnd/>
          </a:ln>
        </p:spPr>
        <p:txBody>
          <a:bodyPr vert="horz" wrap="square" lIns="91475" tIns="45737" rIns="91475" bIns="45737" numCol="1" anchor="b"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r>
              <a:rPr lang="en-GB" smtClean="0"/>
              <a:t>EPrint Services, Electronics &amp; Computer Science, University of Southampton 2018</a:t>
            </a:r>
            <a:endParaRPr lang="en-US"/>
          </a:p>
        </p:txBody>
      </p:sp>
      <p:sp>
        <p:nvSpPr>
          <p:cNvPr id="30727" name="Rectangle 7"/>
          <p:cNvSpPr>
            <a:spLocks noGrp="1" noChangeArrowheads="1"/>
          </p:cNvSpPr>
          <p:nvPr>
            <p:ph type="sldNum" sz="quarter" idx="5"/>
          </p:nvPr>
        </p:nvSpPr>
        <p:spPr bwMode="auto">
          <a:xfrm>
            <a:off x="3851488" y="9430942"/>
            <a:ext cx="2946188" cy="495696"/>
          </a:xfrm>
          <a:prstGeom prst="rect">
            <a:avLst/>
          </a:prstGeom>
          <a:noFill/>
          <a:ln w="9525">
            <a:noFill/>
            <a:miter lim="800000"/>
            <a:headEnd/>
            <a:tailEnd/>
          </a:ln>
        </p:spPr>
        <p:txBody>
          <a:bodyPr vert="horz" wrap="square" lIns="91475" tIns="45737" rIns="91475" bIns="45737" numCol="1" anchor="b" anchorCtr="0" compatLnSpc="1">
            <a:prstTxWarp prst="textNoShape">
              <a:avLst/>
            </a:prstTxWarp>
          </a:bodyPr>
          <a:lstStyle>
            <a:lvl1pPr algn="r">
              <a:defRPr sz="1200">
                <a:latin typeface="Arial" pitchFamily="-123" charset="0"/>
                <a:ea typeface="ＭＳ Ｐゴシック" pitchFamily="-123" charset="-128"/>
                <a:cs typeface="ＭＳ Ｐゴシック" pitchFamily="-123" charset="-128"/>
              </a:defRPr>
            </a:lvl1pPr>
          </a:lstStyle>
          <a:p>
            <a:pPr>
              <a:defRPr/>
            </a:pPr>
            <a:fld id="{DEC7879D-F598-4629-8FE1-7B7EFB744ABF}" type="slidenum">
              <a:rPr lang="en-US"/>
              <a:pPr>
                <a:defRPr/>
              </a:pPr>
              <a:t>‹#›</a:t>
            </a:fld>
            <a:endParaRPr lang="en-US"/>
          </a:p>
        </p:txBody>
      </p:sp>
    </p:spTree>
    <p:extLst>
      <p:ext uri="{BB962C8B-B14F-4D97-AF65-F5344CB8AC3E}">
        <p14:creationId xmlns:p14="http://schemas.microsoft.com/office/powerpoint/2010/main" val="2541969035"/>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Calibri" pitchFamily="-123" charset="0"/>
        <a:ea typeface="ＭＳ Ｐゴシック" pitchFamily="-123" charset="-128"/>
        <a:cs typeface="ＭＳ Ｐゴシック" pitchFamily="-123" charset="-128"/>
      </a:defRPr>
    </a:lvl1pPr>
    <a:lvl2pPr marL="457200" algn="l" defTabSz="457200" rtl="0" eaLnBrk="0" fontAlgn="base" hangingPunct="0">
      <a:spcBef>
        <a:spcPct val="30000"/>
      </a:spcBef>
      <a:spcAft>
        <a:spcPct val="0"/>
      </a:spcAft>
      <a:defRPr sz="1200" kern="1200">
        <a:solidFill>
          <a:schemeClr val="tx1"/>
        </a:solidFill>
        <a:latin typeface="Calibri" pitchFamily="-123" charset="0"/>
        <a:ea typeface="ＭＳ Ｐゴシック" pitchFamily="-123"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pitchFamily="-123" charset="0"/>
        <a:ea typeface="ＭＳ Ｐゴシック" pitchFamily="-123"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pitchFamily="-123" charset="0"/>
        <a:ea typeface="ＭＳ Ｐゴシック" pitchFamily="-123"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pitchFamily="-123" charset="0"/>
        <a:ea typeface="ＭＳ Ｐゴシック" pitchFamily="-123"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Placeholder 2"/>
          <p:cNvSpPr>
            <a:spLocks noGrp="1" noRot="1" noChangeAspect="1" noChangeArrowheads="1" noTextEdit="1"/>
          </p:cNvSpPr>
          <p:nvPr>
            <p:ph type="sldImg"/>
          </p:nvPr>
        </p:nvSpPr>
        <p:spPr>
          <a:ln/>
        </p:spPr>
      </p:sp>
      <p:sp>
        <p:nvSpPr>
          <p:cNvPr id="16386" name="Placeholder 3"/>
          <p:cNvSpPr>
            <a:spLocks noGrp="1" noChangeArrowheads="1"/>
          </p:cNvSpPr>
          <p:nvPr>
            <p:ph type="body" idx="1"/>
          </p:nvPr>
        </p:nvSpPr>
        <p:spPr>
          <a:noFill/>
          <a:ln/>
        </p:spPr>
        <p:txBody>
          <a:bodyPr/>
          <a:lstStyle/>
          <a:p>
            <a:pPr eaLnBrk="1" hangingPunct="1"/>
            <a:r>
              <a:rPr lang="en-GB" sz="1600" dirty="0" smtClean="0">
                <a:latin typeface="Calibri" pitchFamily="34" charset="0"/>
                <a:ea typeface="ＭＳ Ｐゴシック"/>
                <a:cs typeface="ＭＳ Ｐゴシック"/>
              </a:rPr>
              <a:t>Welcome to the </a:t>
            </a:r>
            <a:r>
              <a:rPr lang="en-GB" sz="1600" dirty="0" err="1" smtClean="0">
                <a:latin typeface="Calibri" pitchFamily="34" charset="0"/>
                <a:ea typeface="ＭＳ Ｐゴシック"/>
                <a:cs typeface="ＭＳ Ｐゴシック"/>
              </a:rPr>
              <a:t>EPrints</a:t>
            </a:r>
            <a:r>
              <a:rPr lang="en-GB" sz="1600" baseline="0" dirty="0" smtClean="0">
                <a:latin typeface="Calibri" pitchFamily="34" charset="0"/>
                <a:ea typeface="ＭＳ Ｐゴシック"/>
                <a:cs typeface="ＭＳ Ｐゴシック"/>
              </a:rPr>
              <a:t> for Administrators online training course.  The following collection of slides and walkthrough videos combined with opportunities for hands-on exercises on our training environment is intended to help you understand the core features of your </a:t>
            </a:r>
            <a:r>
              <a:rPr lang="en-GB" sz="1600" baseline="0" dirty="0" err="1" smtClean="0">
                <a:latin typeface="Calibri" pitchFamily="34" charset="0"/>
                <a:ea typeface="ＭＳ Ｐゴシック"/>
                <a:cs typeface="ＭＳ Ｐゴシック"/>
              </a:rPr>
              <a:t>EPrints</a:t>
            </a:r>
            <a:r>
              <a:rPr lang="en-GB" sz="1600" baseline="0" dirty="0" smtClean="0">
                <a:latin typeface="Calibri" pitchFamily="34" charset="0"/>
                <a:ea typeface="ＭＳ Ｐゴシック"/>
                <a:cs typeface="ＭＳ Ｐゴシック"/>
              </a:rPr>
              <a:t> repository that are available to a visitor, depositor, editor and of course the Administrator.</a:t>
            </a:r>
          </a:p>
          <a:p>
            <a:pPr eaLnBrk="1" hangingPunct="1"/>
            <a:endParaRPr lang="en-GB" sz="1600" baseline="0" dirty="0" smtClean="0">
              <a:latin typeface="Calibri" pitchFamily="34" charset="0"/>
              <a:ea typeface="ＭＳ Ｐゴシック"/>
              <a:cs typeface="ＭＳ Ｐゴシック"/>
            </a:endParaRPr>
          </a:p>
          <a:p>
            <a:pPr eaLnBrk="1" hangingPunct="1"/>
            <a:r>
              <a:rPr lang="en-GB" sz="1600" baseline="0" dirty="0" smtClean="0">
                <a:latin typeface="Calibri" pitchFamily="34" charset="0"/>
                <a:ea typeface="ＭＳ Ｐゴシック"/>
                <a:cs typeface="ＭＳ Ｐゴシック"/>
              </a:rPr>
              <a:t>We will provide you with a holistic view of your </a:t>
            </a:r>
            <a:r>
              <a:rPr lang="en-GB" sz="1600" baseline="0" dirty="0" err="1" smtClean="0">
                <a:latin typeface="Calibri" pitchFamily="34" charset="0"/>
                <a:ea typeface="ＭＳ Ｐゴシック"/>
                <a:cs typeface="ＭＳ Ｐゴシック"/>
              </a:rPr>
              <a:t>EPrints</a:t>
            </a:r>
            <a:r>
              <a:rPr lang="en-GB" sz="1600" baseline="0" dirty="0" smtClean="0">
                <a:latin typeface="Calibri" pitchFamily="34" charset="0"/>
                <a:ea typeface="ＭＳ Ｐゴシック"/>
                <a:cs typeface="ＭＳ Ｐゴシック"/>
              </a:rPr>
              <a:t> repository focusing on the web interface, so Administrators are aware of their role and responsibilities within the system as well as other roles and their impact on one another.  </a:t>
            </a:r>
          </a:p>
          <a:p>
            <a:pPr eaLnBrk="1" hangingPunct="1"/>
            <a:endParaRPr lang="en-GB" sz="1600" baseline="0" dirty="0" smtClean="0">
              <a:latin typeface="Calibri" pitchFamily="34" charset="0"/>
              <a:ea typeface="ＭＳ Ｐゴシック"/>
              <a:cs typeface="ＭＳ Ｐゴシック"/>
            </a:endParaRPr>
          </a:p>
          <a:p>
            <a:pPr eaLnBrk="1" hangingPunct="1"/>
            <a:r>
              <a:rPr lang="en-GB" sz="1600" baseline="0" dirty="0" smtClean="0">
                <a:latin typeface="Calibri" pitchFamily="34" charset="0"/>
                <a:ea typeface="ＭＳ Ｐゴシック"/>
                <a:cs typeface="ＭＳ Ｐゴシック"/>
              </a:rPr>
              <a:t>Through a train the trainer approach you will be able to promote a shared understanding of knowledge and skills required for your team to deliver and maintain an effective and successful </a:t>
            </a:r>
            <a:r>
              <a:rPr lang="en-GB" sz="1600" baseline="0" dirty="0" err="1" smtClean="0">
                <a:latin typeface="Calibri" pitchFamily="34" charset="0"/>
                <a:ea typeface="ＭＳ Ｐゴシック"/>
                <a:cs typeface="ＭＳ Ｐゴシック"/>
              </a:rPr>
              <a:t>EPrints</a:t>
            </a:r>
            <a:r>
              <a:rPr lang="en-GB" sz="1600" baseline="0" dirty="0" smtClean="0">
                <a:latin typeface="Calibri" pitchFamily="34" charset="0"/>
                <a:ea typeface="ＭＳ Ｐゴシック"/>
                <a:cs typeface="ＭＳ Ｐゴシック"/>
              </a:rPr>
              <a:t> repository</a:t>
            </a:r>
            <a:endParaRPr lang="en-GB" sz="160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304920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r>
              <a:rPr lang="en-GB" dirty="0" smtClean="0">
                <a:latin typeface="Calibri" pitchFamily="34" charset="0"/>
                <a:ea typeface="ＭＳ Ｐゴシック"/>
                <a:cs typeface="ＭＳ Ｐゴシック"/>
              </a:rPr>
              <a:t>The</a:t>
            </a:r>
            <a:r>
              <a:rPr lang="en-GB" baseline="0" dirty="0" smtClean="0">
                <a:latin typeface="Calibri" pitchFamily="34" charset="0"/>
                <a:ea typeface="ＭＳ Ｐゴシック"/>
                <a:cs typeface="ＭＳ Ｐゴシック"/>
              </a:rPr>
              <a:t> image </a:t>
            </a:r>
            <a:r>
              <a:rPr lang="en-GB" dirty="0" smtClean="0">
                <a:latin typeface="Calibri" pitchFamily="34" charset="0"/>
                <a:ea typeface="ＭＳ Ｐゴシック"/>
                <a:cs typeface="ＭＳ Ｐゴシック"/>
              </a:rPr>
              <a:t>on</a:t>
            </a:r>
            <a:r>
              <a:rPr lang="en-GB" baseline="0" dirty="0" smtClean="0">
                <a:latin typeface="Calibri" pitchFamily="34" charset="0"/>
                <a:ea typeface="ＭＳ Ｐゴシック"/>
                <a:cs typeface="ＭＳ Ｐゴシック"/>
              </a:rPr>
              <a:t> screen is an example of our vanilla branding and how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looks when it is first installed.  We’ll go into more detail on the contents of these pages when we get to the walkthroughs.</a:t>
            </a:r>
            <a:endParaRPr lang="en-GB"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864049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r>
              <a:rPr lang="en-GB" baseline="0" dirty="0" smtClean="0">
                <a:latin typeface="Calibri" pitchFamily="34" charset="0"/>
                <a:ea typeface="ＭＳ Ｐゴシック"/>
                <a:cs typeface="ＭＳ Ｐゴシック"/>
              </a:rPr>
              <a:t>In this example, the homepage is similar to the vanilla installation, but to customise the styling the institutions own logo has been add and co-ordinating colours have been used to tie the appearance of the menu which has been repositioned</a:t>
            </a:r>
            <a:endParaRPr lang="en-GB"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1752370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r>
              <a:rPr lang="en-GB" dirty="0" smtClean="0">
                <a:latin typeface="Calibri" pitchFamily="34" charset="0"/>
                <a:ea typeface="ＭＳ Ｐゴシック"/>
                <a:cs typeface="ＭＳ Ｐゴシック"/>
              </a:rPr>
              <a:t>In this example a more extensive set of changes to visual styles</a:t>
            </a:r>
            <a:r>
              <a:rPr lang="en-GB" baseline="0" dirty="0" smtClean="0">
                <a:latin typeface="Calibri" pitchFamily="34" charset="0"/>
                <a:ea typeface="ＭＳ Ｐゴシック"/>
                <a:cs typeface="ＭＳ Ｐゴシック"/>
              </a:rPr>
              <a:t> and layout have been applied to co-ordinate the repository seamlessly with this institutions corporate web pages.</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Top menu links now reflect those used on the corporate site, and the repository navigation has been moved to the side as a submenu.  The homepage has also been customised with a welcome message, prominent search box and live feed of the latest records to be published live on the repository.</a:t>
            </a:r>
            <a:endParaRPr lang="en-GB"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34828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r>
              <a:rPr lang="en-GB" baseline="0" dirty="0" smtClean="0">
                <a:latin typeface="Calibri" pitchFamily="34" charset="0"/>
                <a:ea typeface="ＭＳ Ｐゴシック"/>
                <a:cs typeface="ＭＳ Ｐゴシック"/>
              </a:rPr>
              <a:t>This example is taken from an arts focused institution who opted for a stand-out identity for their repository.  The rebranding has completely customised the entire appearance including the contents of the homepage</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This example also highlights how files which are uploaded to records, as long as they are openly available, can be used to showcase their outputs providing a more visually interesting experience for your repository visitors.  Your repository can be configured to use extensions to thumbnail sized previews of your files against search results or as shown in this case a larger sized preview on a homepage as part of a slideshow carousel</a:t>
            </a:r>
            <a:endParaRPr lang="en-GB"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113578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Placeholder 2"/>
          <p:cNvSpPr>
            <a:spLocks noGrp="1" noRot="1" noChangeAspect="1" noChangeArrowheads="1" noTextEdit="1"/>
          </p:cNvSpPr>
          <p:nvPr>
            <p:ph type="sldImg"/>
          </p:nvPr>
        </p:nvSpPr>
        <p:spPr>
          <a:ln/>
        </p:spPr>
      </p:sp>
      <p:sp>
        <p:nvSpPr>
          <p:cNvPr id="18434" name="Placeholder 3"/>
          <p:cNvSpPr>
            <a:spLocks noGrp="1" noChangeArrowheads="1"/>
          </p:cNvSpPr>
          <p:nvPr>
            <p:ph type="body" idx="1"/>
          </p:nvPr>
        </p:nvSpPr>
        <p:spPr>
          <a:noFill/>
          <a:ln/>
        </p:spPr>
        <p:txBody>
          <a:bodyPr/>
          <a:lstStyle/>
          <a:p>
            <a:pPr eaLnBrk="1" hangingPunct="1"/>
            <a:r>
              <a:rPr lang="en-GB" dirty="0" smtClean="0">
                <a:latin typeface="Calibri" pitchFamily="34" charset="0"/>
                <a:ea typeface="ＭＳ Ｐゴシック"/>
                <a:cs typeface="ＭＳ Ｐゴシック"/>
              </a:rPr>
              <a:t>If you have any questions o</a:t>
            </a:r>
            <a:r>
              <a:rPr lang="en-GB" baseline="0" dirty="0" smtClean="0">
                <a:latin typeface="Calibri" pitchFamily="34" charset="0"/>
                <a:ea typeface="ＭＳ Ｐゴシック"/>
                <a:cs typeface="ＭＳ Ｐゴシック"/>
              </a:rPr>
              <a:t>n what has been covered so far please get in touch.</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Otherwise, once you are ready please carry on to Part 2: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Roles</a:t>
            </a:r>
            <a:endParaRPr lang="en-GB"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332471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purposes of this course is all about raising your awareness of </a:t>
            </a:r>
            <a:r>
              <a:rPr lang="en-US" baseline="0" dirty="0" err="1" smtClean="0"/>
              <a:t>EPrints</a:t>
            </a:r>
            <a:r>
              <a:rPr lang="en-US" baseline="0" dirty="0" smtClean="0"/>
              <a:t> functions and how to get the best out of them which in turn will build your own confidence as your </a:t>
            </a:r>
            <a:r>
              <a:rPr lang="en-US" baseline="0" dirty="0" err="1" smtClean="0"/>
              <a:t>EPrints</a:t>
            </a:r>
            <a:r>
              <a:rPr lang="en-US" baseline="0" dirty="0" smtClean="0"/>
              <a:t> repository grows.</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You will be able to identify the best ways of managing the content you intend to host in your </a:t>
            </a:r>
            <a:r>
              <a:rPr lang="en-US" baseline="0" dirty="0" err="1" smtClean="0"/>
              <a:t>Eprints</a:t>
            </a:r>
            <a:r>
              <a:rPr lang="en-US" baseline="0" dirty="0" smtClean="0"/>
              <a:t> repository and also gain a better understanding of all the user types of your repository and how you can support them.</a:t>
            </a:r>
          </a:p>
          <a:p>
            <a:endParaRPr lang="en-US" baseline="0" dirty="0" smtClean="0"/>
          </a:p>
          <a:p>
            <a:r>
              <a:rPr lang="en-US" baseline="0" dirty="0" smtClean="0"/>
              <a:t>This process will help you identify </a:t>
            </a:r>
            <a:r>
              <a:rPr lang="en-US" baseline="0" dirty="0" err="1" smtClean="0"/>
              <a:t>customisations</a:t>
            </a:r>
            <a:r>
              <a:rPr lang="en-US" baseline="0" dirty="0" smtClean="0"/>
              <a:t> and enhancements to the standard </a:t>
            </a:r>
            <a:r>
              <a:rPr lang="en-US" baseline="0" dirty="0" err="1" smtClean="0"/>
              <a:t>EPrints</a:t>
            </a:r>
            <a:r>
              <a:rPr lang="en-US" baseline="0" dirty="0" smtClean="0"/>
              <a:t> repository installation.</a:t>
            </a:r>
          </a:p>
          <a:p>
            <a:endParaRPr lang="en-US" baseline="0" dirty="0" smtClean="0"/>
          </a:p>
        </p:txBody>
      </p:sp>
      <p:sp>
        <p:nvSpPr>
          <p:cNvPr id="4" name="Header Placeholder 3"/>
          <p:cNvSpPr>
            <a:spLocks noGrp="1"/>
          </p:cNvSpPr>
          <p:nvPr>
            <p:ph type="hdr" sz="quarter" idx="10"/>
          </p:nvPr>
        </p:nvSpPr>
        <p:spPr/>
        <p:txBody>
          <a:bodyPr/>
          <a:lstStyle/>
          <a:p>
            <a:pPr>
              <a:defRPr/>
            </a:pPr>
            <a:r>
              <a:rPr lang="en-GB" smtClean="0"/>
              <a:t>EPrints for Administrators Training</a:t>
            </a:r>
            <a:endParaRPr lang="en-US"/>
          </a:p>
        </p:txBody>
      </p:sp>
      <p:sp>
        <p:nvSpPr>
          <p:cNvPr id="5" name="Date Placeholder 4"/>
          <p:cNvSpPr>
            <a:spLocks noGrp="1"/>
          </p:cNvSpPr>
          <p:nvPr>
            <p:ph type="dt" idx="11"/>
          </p:nvPr>
        </p:nvSpPr>
        <p:spPr/>
        <p:txBody>
          <a:bodyPr/>
          <a:lstStyle/>
          <a:p>
            <a:pPr>
              <a:defRPr/>
            </a:pPr>
            <a:r>
              <a:rPr lang="en-US" smtClean="0"/>
              <a:t>Thursday 1st February 2018</a:t>
            </a:r>
            <a:endParaRPr lang="en-US"/>
          </a:p>
        </p:txBody>
      </p:sp>
      <p:sp>
        <p:nvSpPr>
          <p:cNvPr id="6" name="Footer Placeholder 5"/>
          <p:cNvSpPr>
            <a:spLocks noGrp="1"/>
          </p:cNvSpPr>
          <p:nvPr>
            <p:ph type="ftr" sz="quarter" idx="12"/>
          </p:nvPr>
        </p:nvSpPr>
        <p:spPr/>
        <p:txBody>
          <a:bodyPr/>
          <a:lstStyle/>
          <a:p>
            <a:pPr>
              <a:defRPr/>
            </a:pPr>
            <a:r>
              <a:rPr lang="en-GB" smtClean="0"/>
              <a:t>EPrint Services, Electronics &amp; Computer Science, University of Southampton 2018</a:t>
            </a:r>
            <a:endParaRPr lang="en-US"/>
          </a:p>
        </p:txBody>
      </p:sp>
      <p:sp>
        <p:nvSpPr>
          <p:cNvPr id="7" name="Slide Number Placeholder 6"/>
          <p:cNvSpPr>
            <a:spLocks noGrp="1"/>
          </p:cNvSpPr>
          <p:nvPr>
            <p:ph type="sldNum" sz="quarter" idx="13"/>
          </p:nvPr>
        </p:nvSpPr>
        <p:spPr/>
        <p:txBody>
          <a:bodyPr/>
          <a:lstStyle/>
          <a:p>
            <a:pPr>
              <a:defRPr/>
            </a:pPr>
            <a:fld id="{DEC7879D-F598-4629-8FE1-7B7EFB744ABF}" type="slidenum">
              <a:rPr lang="en-US" smtClean="0"/>
              <a:pPr>
                <a:defRPr/>
              </a:pPr>
              <a:t>2</a:t>
            </a:fld>
            <a:endParaRPr lang="en-US"/>
          </a:p>
        </p:txBody>
      </p:sp>
    </p:spTree>
    <p:extLst>
      <p:ext uri="{BB962C8B-B14F-4D97-AF65-F5344CB8AC3E}">
        <p14:creationId xmlns:p14="http://schemas.microsoft.com/office/powerpoint/2010/main" val="147739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laceholder 2"/>
          <p:cNvSpPr>
            <a:spLocks noGrp="1" noRot="1" noChangeAspect="1" noChangeArrowheads="1" noTextEdit="1"/>
          </p:cNvSpPr>
          <p:nvPr>
            <p:ph type="sldImg"/>
          </p:nvPr>
        </p:nvSpPr>
        <p:spPr>
          <a:ln/>
        </p:spPr>
      </p:sp>
      <p:sp>
        <p:nvSpPr>
          <p:cNvPr id="20482" name="Placeholder 3"/>
          <p:cNvSpPr>
            <a:spLocks noGrp="1" noChangeArrowheads="1"/>
          </p:cNvSpPr>
          <p:nvPr>
            <p:ph type="body" idx="1"/>
          </p:nvPr>
        </p:nvSpPr>
        <p:spPr>
          <a:noFill/>
          <a:ln/>
        </p:spPr>
        <p:txBody>
          <a:bodyPr/>
          <a:lstStyle/>
          <a:p>
            <a:pPr marL="0" lvl="1" eaLnBrk="1" hangingPunct="1"/>
            <a:r>
              <a:rPr lang="en-US" dirty="0" smtClean="0">
                <a:latin typeface="Calibri" pitchFamily="34" charset="0"/>
                <a:ea typeface="ＭＳ Ｐゴシック"/>
                <a:cs typeface="ＭＳ Ｐゴシック"/>
              </a:rPr>
              <a:t>This first slide is to give you aw</a:t>
            </a:r>
            <a:r>
              <a:rPr lang="en-US" baseline="0" dirty="0" smtClean="0">
                <a:latin typeface="Calibri" pitchFamily="34" charset="0"/>
                <a:ea typeface="ＭＳ Ｐゴシック"/>
                <a:cs typeface="ＭＳ Ｐゴシック"/>
              </a:rPr>
              <a:t>areness of</a:t>
            </a:r>
            <a:r>
              <a:rPr lang="en-US" dirty="0" smtClean="0">
                <a:latin typeface="Calibri" pitchFamily="34" charset="0"/>
                <a:ea typeface="ＭＳ Ｐゴシック"/>
                <a:cs typeface="ＭＳ Ｐゴシック"/>
              </a:rPr>
              <a:t> what </a:t>
            </a:r>
            <a:r>
              <a:rPr lang="en-US" dirty="0" err="1" smtClean="0">
                <a:latin typeface="Calibri" pitchFamily="34" charset="0"/>
                <a:ea typeface="ＭＳ Ｐゴシック"/>
                <a:cs typeface="ＭＳ Ｐゴシック"/>
              </a:rPr>
              <a:t>EPrints</a:t>
            </a:r>
            <a:r>
              <a:rPr lang="en-US" dirty="0" smtClean="0">
                <a:latin typeface="Calibri" pitchFamily="34" charset="0"/>
                <a:ea typeface="ＭＳ Ｐゴシック"/>
                <a:cs typeface="ＭＳ Ｐゴシック"/>
              </a:rPr>
              <a:t> is really all about</a:t>
            </a:r>
            <a:r>
              <a:rPr lang="en-US" baseline="0" dirty="0" smtClean="0">
                <a:latin typeface="Calibri" pitchFamily="34" charset="0"/>
                <a:ea typeface="ＭＳ Ｐゴシック"/>
                <a:cs typeface="ＭＳ Ｐゴシック"/>
              </a:rPr>
              <a:t> and what it is not about </a:t>
            </a:r>
          </a:p>
          <a:p>
            <a:pPr marL="0" lvl="1" eaLnBrk="1" hangingPunct="1"/>
            <a:endParaRPr lang="en-US" baseline="0" dirty="0" smtClean="0">
              <a:latin typeface="Calibri" pitchFamily="34" charset="0"/>
              <a:ea typeface="ＭＳ Ｐゴシック"/>
              <a:cs typeface="ＭＳ Ｐゴシック"/>
            </a:endParaRPr>
          </a:p>
          <a:p>
            <a:pPr marL="0" lvl="1" eaLnBrk="1" hangingPunct="1"/>
            <a:r>
              <a:rPr lang="en-US" baseline="0" dirty="0" smtClean="0">
                <a:latin typeface="Calibri" pitchFamily="34" charset="0"/>
                <a:ea typeface="ＭＳ Ｐゴシック"/>
                <a:cs typeface="ＭＳ Ｐゴシック"/>
              </a:rPr>
              <a:t>What drives </a:t>
            </a:r>
            <a:r>
              <a:rPr lang="en-US" baseline="0" dirty="0" err="1" smtClean="0">
                <a:latin typeface="Calibri" pitchFamily="34" charset="0"/>
                <a:ea typeface="ＭＳ Ｐゴシック"/>
                <a:cs typeface="ＭＳ Ｐゴシック"/>
              </a:rPr>
              <a:t>EPrints</a:t>
            </a:r>
            <a:r>
              <a:rPr lang="en-US" baseline="0" dirty="0" smtClean="0">
                <a:latin typeface="Calibri" pitchFamily="34" charset="0"/>
                <a:ea typeface="ＭＳ Ｐゴシック"/>
                <a:cs typeface="ＭＳ Ｐゴシック"/>
              </a:rPr>
              <a:t> is about open access, sharing research outputs in the open in an appropriate form.</a:t>
            </a:r>
          </a:p>
          <a:p>
            <a:pPr marL="0" lvl="1" eaLnBrk="1" hangingPunct="1"/>
            <a:endParaRPr lang="en-US" baseline="0" dirty="0" smtClean="0">
              <a:latin typeface="Calibri" pitchFamily="34" charset="0"/>
              <a:ea typeface="ＭＳ Ｐゴシック"/>
              <a:cs typeface="ＭＳ Ｐゴシック"/>
            </a:endParaRPr>
          </a:p>
          <a:p>
            <a:pPr marL="0" lvl="1" eaLnBrk="1" hangingPunct="1"/>
            <a:r>
              <a:rPr lang="en-US" baseline="0" dirty="0" smtClean="0">
                <a:latin typeface="Calibri" pitchFamily="34" charset="0"/>
                <a:ea typeface="ＭＳ Ｐゴシック"/>
                <a:cs typeface="ＭＳ Ｐゴシック"/>
              </a:rPr>
              <a:t>It's about self archiving, sharing research materials or other types of materials, it doesn't just have to be research that is hosted in an </a:t>
            </a:r>
            <a:r>
              <a:rPr lang="en-US" baseline="0" dirty="0" err="1" smtClean="0">
                <a:latin typeface="Calibri" pitchFamily="34" charset="0"/>
                <a:ea typeface="ＭＳ Ｐゴシック"/>
                <a:cs typeface="ＭＳ Ｐゴシック"/>
              </a:rPr>
              <a:t>EPrints</a:t>
            </a:r>
            <a:r>
              <a:rPr lang="en-US" baseline="0" dirty="0" smtClean="0">
                <a:latin typeface="Calibri" pitchFamily="34" charset="0"/>
                <a:ea typeface="ＭＳ Ｐゴシック"/>
                <a:cs typeface="ＭＳ Ｐゴシック"/>
              </a:rPr>
              <a:t> repository.  Enabling greater visibility and </a:t>
            </a:r>
            <a:r>
              <a:rPr lang="en-US" baseline="0" dirty="0" err="1" smtClean="0">
                <a:latin typeface="Calibri" pitchFamily="34" charset="0"/>
                <a:ea typeface="ＭＳ Ｐゴシック"/>
                <a:cs typeface="ＭＳ Ｐゴシック"/>
              </a:rPr>
              <a:t>dissemention</a:t>
            </a:r>
            <a:r>
              <a:rPr lang="en-US" baseline="0" dirty="0" smtClean="0">
                <a:latin typeface="Calibri" pitchFamily="34" charset="0"/>
                <a:ea typeface="ＭＳ Ｐゴシック"/>
                <a:cs typeface="ＭＳ Ｐゴシック"/>
              </a:rPr>
              <a:t> - Getting the findings of the research out in the open so they can be discovered and used by other </a:t>
            </a:r>
          </a:p>
          <a:p>
            <a:pPr marL="0" lvl="1" eaLnBrk="1" hangingPunct="1"/>
            <a:r>
              <a:rPr lang="en-US" baseline="0" dirty="0" smtClean="0">
                <a:latin typeface="Calibri" pitchFamily="34" charset="0"/>
                <a:ea typeface="ＭＳ Ｐゴシック"/>
                <a:cs typeface="ＭＳ Ｐゴシック"/>
              </a:rPr>
              <a:t>As an </a:t>
            </a:r>
            <a:r>
              <a:rPr lang="en-US" baseline="0" dirty="0" err="1" smtClean="0">
                <a:latin typeface="Calibri" pitchFamily="34" charset="0"/>
                <a:ea typeface="ＭＳ Ｐゴシック"/>
                <a:cs typeface="ＭＳ Ｐゴシック"/>
              </a:rPr>
              <a:t>organisation</a:t>
            </a:r>
            <a:r>
              <a:rPr lang="en-US" baseline="0" dirty="0" smtClean="0">
                <a:latin typeface="Calibri" pitchFamily="34" charset="0"/>
                <a:ea typeface="ＭＳ Ｐゴシック"/>
                <a:cs typeface="ＭＳ Ｐゴシック"/>
              </a:rPr>
              <a:t> </a:t>
            </a:r>
            <a:r>
              <a:rPr lang="en-US" baseline="0" dirty="0" err="1" smtClean="0">
                <a:latin typeface="Calibri" pitchFamily="34" charset="0"/>
                <a:ea typeface="ＭＳ Ｐゴシック"/>
                <a:cs typeface="ＭＳ Ｐゴシック"/>
              </a:rPr>
              <a:t>EPrints</a:t>
            </a:r>
            <a:r>
              <a:rPr lang="en-US" baseline="0" dirty="0" smtClean="0">
                <a:latin typeface="Calibri" pitchFamily="34" charset="0"/>
                <a:ea typeface="ＭＳ Ｐゴシック"/>
                <a:cs typeface="ＭＳ Ｐゴシック"/>
              </a:rPr>
              <a:t> is also about you managing your research and other artefacts and having the collective knowledge of what exists. </a:t>
            </a:r>
          </a:p>
          <a:p>
            <a:pPr marL="0" lvl="1" eaLnBrk="1" hangingPunct="1"/>
            <a:endParaRPr lang="en-US" dirty="0" smtClean="0">
              <a:latin typeface="Calibri" pitchFamily="34" charset="0"/>
              <a:ea typeface="ＭＳ Ｐゴシック"/>
              <a:cs typeface="ＭＳ Ｐゴシック"/>
            </a:endParaRPr>
          </a:p>
          <a:p>
            <a:pPr marL="0" lvl="1" eaLnBrk="1" hangingPunct="1"/>
            <a:r>
              <a:rPr lang="en-US" dirty="0" err="1" smtClean="0">
                <a:latin typeface="Calibri" pitchFamily="34" charset="0"/>
                <a:ea typeface="ＭＳ Ｐゴシック"/>
                <a:cs typeface="ＭＳ Ｐゴシック"/>
              </a:rPr>
              <a:t>EPrints</a:t>
            </a:r>
            <a:r>
              <a:rPr lang="en-US" baseline="0" dirty="0" smtClean="0">
                <a:latin typeface="Calibri" pitchFamily="34" charset="0"/>
                <a:ea typeface="ＭＳ Ｐゴシック"/>
                <a:cs typeface="ＭＳ Ｐゴシック"/>
              </a:rPr>
              <a:t> is not about self publishing, people bypassing the peer review quality controls that exists and is certainly not about people sharing research for personal monetary return.</a:t>
            </a:r>
          </a:p>
          <a:p>
            <a:pPr marL="0" lvl="1" eaLnBrk="1" hangingPunct="1"/>
            <a:endParaRPr lang="en-US" baseline="0" dirty="0" smtClean="0">
              <a:latin typeface="Calibri" pitchFamily="34" charset="0"/>
              <a:ea typeface="ＭＳ Ｐゴシック"/>
              <a:cs typeface="ＭＳ Ｐゴシック"/>
            </a:endParaRPr>
          </a:p>
          <a:p>
            <a:pPr marL="0" lvl="1" eaLnBrk="1" hangingPunct="1"/>
            <a:r>
              <a:rPr lang="en-US" baseline="0" dirty="0" smtClean="0">
                <a:latin typeface="Calibri" pitchFamily="34" charset="0"/>
                <a:ea typeface="ＭＳ Ｐゴシック"/>
                <a:cs typeface="ＭＳ Ｐゴシック"/>
              </a:rPr>
              <a:t>A number of these things can be seen from the individual and also the </a:t>
            </a:r>
            <a:r>
              <a:rPr lang="en-US" baseline="0" dirty="0" err="1" smtClean="0">
                <a:latin typeface="Calibri" pitchFamily="34" charset="0"/>
                <a:ea typeface="ＭＳ Ｐゴシック"/>
                <a:cs typeface="ＭＳ Ｐゴシック"/>
              </a:rPr>
              <a:t>organisational</a:t>
            </a:r>
            <a:r>
              <a:rPr lang="en-US" baseline="0" dirty="0" smtClean="0">
                <a:latin typeface="Calibri" pitchFamily="34" charset="0"/>
                <a:ea typeface="ＭＳ Ｐゴシック"/>
                <a:cs typeface="ＭＳ Ｐゴシック"/>
              </a:rPr>
              <a:t> perspective.  What we mean by that is when you say 'enabling you to manage your research' that can be you as an individual you to know that all of your research outputs you have contributed to or produced are all in one place where they are looked after and they will be managed.  Equally from the institution/</a:t>
            </a:r>
            <a:r>
              <a:rPr lang="en-US" baseline="0" dirty="0" err="1" smtClean="0">
                <a:latin typeface="Calibri" pitchFamily="34" charset="0"/>
                <a:ea typeface="ＭＳ Ｐゴシック"/>
                <a:cs typeface="ＭＳ Ｐゴシック"/>
              </a:rPr>
              <a:t>organisation</a:t>
            </a:r>
            <a:r>
              <a:rPr lang="en-US" baseline="0" dirty="0" smtClean="0">
                <a:latin typeface="Calibri" pitchFamily="34" charset="0"/>
                <a:ea typeface="ＭＳ Ｐゴシック"/>
                <a:cs typeface="ＭＳ Ｐゴシック"/>
              </a:rPr>
              <a:t> view you can know across the board that you have all of your outputs in one location in a standard quality control form.</a:t>
            </a:r>
          </a:p>
          <a:p>
            <a:pPr marL="0" lvl="1" eaLnBrk="1" hangingPunct="1"/>
            <a:endParaRPr lang="en-US"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84902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r>
              <a:rPr lang="en-GB" dirty="0" smtClean="0">
                <a:latin typeface="Calibri" pitchFamily="34" charset="0"/>
                <a:ea typeface="ＭＳ Ｐゴシック"/>
                <a:cs typeface="ＭＳ Ｐゴシック"/>
              </a:rPr>
              <a:t>We are now</a:t>
            </a:r>
            <a:r>
              <a:rPr lang="en-GB" baseline="0" dirty="0" smtClean="0">
                <a:latin typeface="Calibri" pitchFamily="34" charset="0"/>
                <a:ea typeface="ＭＳ Ｐゴシック"/>
                <a:cs typeface="ＭＳ Ｐゴシック"/>
              </a:rPr>
              <a:t> going to consider the various ways that users, systems and other services can interact with your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which we describe as occurring is different layers.</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The first interaction layer is via the Web and these are just some examples:</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So the obvious one being Search engines.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is optimised so that your repository content can be discovered easily by any search engine.  The metadata that your record in your repository will be used to display search results such as in the example show here. </a:t>
            </a:r>
          </a:p>
          <a:p>
            <a:pPr eaLnBrk="1" hangingPunct="1"/>
            <a:r>
              <a:rPr lang="en-GB" baseline="0" dirty="0" smtClean="0">
                <a:latin typeface="Calibri" pitchFamily="34" charset="0"/>
                <a:ea typeface="ＭＳ Ｐゴシック"/>
                <a:cs typeface="ＭＳ Ｐゴシック"/>
              </a:rPr>
              <a:t>If you have uploaded the full-text file to your repository record and direct link from the search engine results will be included as shown the example of screen.  As a result, users may be drawing content from your repository without ever visiting your repository pages personally.  </a:t>
            </a: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350314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r>
              <a:rPr lang="en-GB" dirty="0" smtClean="0">
                <a:latin typeface="Calibri" pitchFamily="34" charset="0"/>
                <a:ea typeface="ＭＳ Ｐゴシック"/>
                <a:cs typeface="ＭＳ Ｐゴシック"/>
              </a:rPr>
              <a:t>Another way people may interact with your repository</a:t>
            </a:r>
            <a:r>
              <a:rPr lang="en-GB" baseline="0" dirty="0" smtClean="0">
                <a:latin typeface="Calibri" pitchFamily="34" charset="0"/>
                <a:ea typeface="ＭＳ Ｐゴシック"/>
                <a:cs typeface="ＭＳ Ｐゴシック"/>
              </a:rPr>
              <a:t> is through third party web based services that exist such as </a:t>
            </a:r>
            <a:r>
              <a:rPr lang="en-GB" baseline="0" dirty="0" err="1" smtClean="0">
                <a:latin typeface="Calibri" pitchFamily="34" charset="0"/>
                <a:ea typeface="ＭＳ Ｐゴシック"/>
                <a:cs typeface="ＭＳ Ｐゴシック"/>
              </a:rPr>
              <a:t>OpenDOAR</a:t>
            </a:r>
            <a:r>
              <a:rPr lang="en-GB" baseline="0" dirty="0" smtClean="0">
                <a:latin typeface="Calibri" pitchFamily="34" charset="0"/>
                <a:ea typeface="ＭＳ Ｐゴシック"/>
                <a:cs typeface="ＭＳ Ｐゴシック"/>
              </a:rPr>
              <a:t> - the Directory of Open Access Repositories</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This online resource is valuable source of data for research and identification purposes so we would highly recommend that once your </a:t>
            </a:r>
            <a:r>
              <a:rPr lang="en-GB" baseline="0" dirty="0" err="1" smtClean="0">
                <a:latin typeface="Calibri" pitchFamily="34" charset="0"/>
                <a:ea typeface="ＭＳ Ｐゴシック"/>
                <a:cs typeface="ＭＳ Ｐゴシック"/>
              </a:rPr>
              <a:t>EPrint</a:t>
            </a:r>
            <a:r>
              <a:rPr lang="en-GB" baseline="0" dirty="0" smtClean="0">
                <a:latin typeface="Calibri" pitchFamily="34" charset="0"/>
                <a:ea typeface="ＭＳ Ｐゴシック"/>
                <a:cs typeface="ＭＳ Ｐゴシック"/>
              </a:rPr>
              <a:t> repository is live you submit a new directory entry for it here.</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And finally it’s important to highlight that your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includes data export features so your data can be requested by people interested in your content or third party services who may require them or simply wish to consolidate lots of related items from different sources in one place.</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RSS feeds enabling users or other services to automatically keep up to date with live records on your repository where they can display them display them locally or simple read through them as part of a notification feed.  </a:t>
            </a:r>
          </a:p>
          <a:p>
            <a:pPr eaLnBrk="1" hangingPunct="1"/>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is also compliant with the Open Access Initiative Protocol for Metadata Harvesting meaning that is your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is configured to a recognised interoperability standard to support harvesting by other services such as other standalone systems or aggregation services, all of which can aid the discovery of your repository content</a:t>
            </a:r>
            <a:endParaRPr lang="en-GB"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141989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For the second layer we are now </a:t>
            </a:r>
            <a:r>
              <a:rPr lang="en-GB" baseline="0" dirty="0" err="1" smtClean="0">
                <a:latin typeface="Calibri" pitchFamily="34" charset="0"/>
                <a:ea typeface="ＭＳ Ｐゴシック"/>
                <a:cs typeface="ＭＳ Ｐゴシック"/>
              </a:rPr>
              <a:t>refering</a:t>
            </a:r>
            <a:r>
              <a:rPr lang="en-GB" baseline="0" dirty="0" smtClean="0">
                <a:latin typeface="Calibri" pitchFamily="34" charset="0"/>
                <a:ea typeface="ＭＳ Ｐゴシック"/>
                <a:cs typeface="ＭＳ Ｐゴシック"/>
              </a:rPr>
              <a:t> to interactions that take place between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and part of your institution or organisation.</a:t>
            </a:r>
          </a:p>
          <a:p>
            <a:pPr marL="0" marR="0" indent="0" algn="l" defTabSz="457200" rtl="0" eaLnBrk="1" fontAlgn="base" latinLnBrk="0" hangingPunct="1">
              <a:lnSpc>
                <a:spcPct val="100000"/>
              </a:lnSpc>
              <a:spcBef>
                <a:spcPct val="30000"/>
              </a:spcBef>
              <a:spcAft>
                <a:spcPct val="0"/>
              </a:spcAft>
              <a:buClrTx/>
              <a:buSzTx/>
              <a:buFontTx/>
              <a:buNone/>
              <a:tabLst/>
              <a:defRPr/>
            </a:pPr>
            <a:endParaRPr lang="en-GB" baseline="0" dirty="0" smtClean="0">
              <a:latin typeface="Calibri" pitchFamily="34" charset="0"/>
              <a:ea typeface="ＭＳ Ｐゴシック"/>
              <a:cs typeface="ＭＳ Ｐゴシック"/>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does include its own user accounts and authentication that can be used for logging in, however the vast majority of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owners now opt to integrate with Single Sign Authentication system.  From a user perspective this means that your staff logins will be consistent with your other core systems and people will not need to remember another username and password.  As an organisation it means that you remain in control of who can login to your system via your central account management policies.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GB" baseline="0" dirty="0" smtClean="0">
              <a:latin typeface="Calibri" pitchFamily="34" charset="0"/>
              <a:ea typeface="ＭＳ Ｐゴシック"/>
              <a:cs typeface="ＭＳ Ｐゴシック"/>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If you have additional systems within your organisation such a </a:t>
            </a:r>
            <a:r>
              <a:rPr lang="en-GB" baseline="0" dirty="0" err="1" smtClean="0">
                <a:latin typeface="Calibri" pitchFamily="34" charset="0"/>
                <a:ea typeface="ＭＳ Ｐゴシック"/>
                <a:cs typeface="ＭＳ Ｐゴシック"/>
              </a:rPr>
              <a:t>bepoke</a:t>
            </a:r>
            <a:r>
              <a:rPr lang="en-GB" baseline="0" dirty="0" smtClean="0">
                <a:latin typeface="Calibri" pitchFamily="34" charset="0"/>
                <a:ea typeface="ＭＳ Ｐゴシック"/>
                <a:cs typeface="ＭＳ Ｐゴシック"/>
              </a:rPr>
              <a:t> management system that you need to migrate legacy data or require bulk updates of user account information, it’s possible to maintain a regular ongoing feed into your repository or a bulk one-off import if needed and many of our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owners have such approaches to providing data feeds from other data sources within their institution.</a:t>
            </a: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268932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Through the use of RSS feed, include files, built in or customised export plugins it is possible for the data from your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to appear in its live state in other locations.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GB" baseline="0" dirty="0" smtClean="0">
              <a:latin typeface="Calibri" pitchFamily="34" charset="0"/>
              <a:ea typeface="ＭＳ Ｐゴシック"/>
              <a:cs typeface="ＭＳ Ｐゴシック"/>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In this example shown on screen a School website is taking a direct feed from the Browse view pages of the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which is constructed to display in a specified order and already refined to only show records associated with this school and each record includes a link back to the repository. </a:t>
            </a:r>
          </a:p>
          <a:p>
            <a:pPr marL="0" marR="0" indent="0" algn="l" defTabSz="457200" rtl="0" eaLnBrk="1" fontAlgn="base" latinLnBrk="0" hangingPunct="1">
              <a:lnSpc>
                <a:spcPct val="100000"/>
              </a:lnSpc>
              <a:spcBef>
                <a:spcPct val="30000"/>
              </a:spcBef>
              <a:spcAft>
                <a:spcPct val="0"/>
              </a:spcAft>
              <a:buClrTx/>
              <a:buSzTx/>
              <a:buFontTx/>
              <a:buNone/>
              <a:tabLst/>
              <a:defRPr/>
            </a:pPr>
            <a:endParaRPr lang="en-GB" baseline="0" dirty="0" smtClean="0">
              <a:latin typeface="Calibri" pitchFamily="34" charset="0"/>
              <a:ea typeface="ＭＳ Ｐゴシック"/>
              <a:cs typeface="ＭＳ Ｐゴシック"/>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 This approach ensures that as soon a record is displayed on the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the same information will appearing on the school website, there is no manual intervention needed and no duplication of effort in order for these publications to appears.  The repository includes various ways of configuring which records appear and in what order so there is lots of flexibility to suit different needs.  </a:t>
            </a:r>
          </a:p>
          <a:p>
            <a:pPr marL="0" marR="0" indent="0" algn="l" defTabSz="457200" rtl="0" eaLnBrk="1" fontAlgn="base" latinLnBrk="0" hangingPunct="1">
              <a:lnSpc>
                <a:spcPct val="100000"/>
              </a:lnSpc>
              <a:spcBef>
                <a:spcPct val="30000"/>
              </a:spcBef>
              <a:spcAft>
                <a:spcPct val="0"/>
              </a:spcAft>
              <a:buClrTx/>
              <a:buSzTx/>
              <a:buFontTx/>
              <a:buNone/>
              <a:tabLst/>
              <a:defRPr/>
            </a:pPr>
            <a:endParaRPr lang="en-GB" baseline="0" dirty="0" smtClean="0">
              <a:latin typeface="Calibri" pitchFamily="34" charset="0"/>
              <a:ea typeface="ＭＳ Ｐゴシック"/>
              <a:cs typeface="ＭＳ Ｐゴシック"/>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In the case of the School of Medicine this approach was very successful in getting staff engagement with the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as research outputs would need to be deposited in order for them to appear on their school website page where external bodies were looking for evidence of what research the school was doing.  In turn great care and attention was taken to ensuring the best quality of information was provided and any mistakes were flagged up quickly to to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editors as accuracy was of such importance to staff both personally and in terms of the school.</a:t>
            </a:r>
            <a:endParaRPr lang="en-GB"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56706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As another example of how useful such feeds are you can also now see on screen an example of a Staff Profile page.  Again these website pages are entirely separate from the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The vast majority of the information on these page is coming from local sources, but the dedicated Publications tab in this case is again populated by a live feed from the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repository.  This is achieved by mapping the unique identity of authors in the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record with the Staff user identity through this unique key a feed of their publications is pulled through from the repository to appear directly on the profile pages.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GB" baseline="0" dirty="0" smtClean="0">
              <a:latin typeface="Calibri" pitchFamily="34" charset="0"/>
              <a:ea typeface="ＭＳ Ｐゴシック"/>
              <a:cs typeface="ＭＳ Ｐゴシック"/>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If you don</a:t>
            </a:r>
            <a:r>
              <a:rPr lang="ur-PK" baseline="0" dirty="0" smtClean="0">
                <a:latin typeface="Calibri" pitchFamily="34" charset="0"/>
                <a:ea typeface="ＭＳ Ｐゴシック"/>
                <a:cs typeface="ＭＳ Ｐゴシック"/>
              </a:rPr>
              <a:t>’</a:t>
            </a:r>
            <a:r>
              <a:rPr lang="en-GB" baseline="0" dirty="0" smtClean="0">
                <a:latin typeface="Calibri" pitchFamily="34" charset="0"/>
                <a:ea typeface="ＭＳ Ｐゴシック"/>
                <a:cs typeface="ＭＳ Ｐゴシック"/>
              </a:rPr>
              <a:t>t have your own Staff Profile pages are part of your own corporate or school/department level website,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does have an extension available to provide such functionality on the repository so please get in touch with our teams if this is of interest. </a:t>
            </a:r>
            <a:endParaRPr lang="en-GB" baseline="0"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124606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latin typeface="Calibri" pitchFamily="34" charset="0"/>
                <a:ea typeface="ＭＳ Ｐゴシック"/>
                <a:cs typeface="ＭＳ Ｐゴシック"/>
              </a:rPr>
              <a:t>Our third layer we will be covering is direct user interaction with the repository itself.  There are many options of customising and configuring your repository which we will touch on further as we progress through this course, but at this stage we are referring to the user experience in terms of the look and feel as they navigate your repository.</a:t>
            </a:r>
            <a:endParaRPr lang="en-GB" dirty="0" smtClean="0">
              <a:latin typeface="Calibri" pitchFamily="34" charset="0"/>
              <a:ea typeface="ＭＳ Ｐゴシック"/>
              <a:cs typeface="ＭＳ Ｐゴシック"/>
            </a:endParaRP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When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is first installed it will come with what we refer to as vanilla branding.  You have a fully functional repository with a standard but tried and tested layout and appearance which is ready for customisation – this can be altered at any time, but the best approach is to do so as part of your initial repository build or as part of a dedicated rebrand project when a complete review of styling and layout is required.  Some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owners will only make minor alterations to its appearance and layout whereas others will make it look completely different.  </a:t>
            </a:r>
            <a:r>
              <a:rPr lang="en-GB" baseline="0" dirty="0" err="1" smtClean="0">
                <a:latin typeface="Calibri" pitchFamily="34" charset="0"/>
                <a:ea typeface="ＭＳ Ｐゴシック"/>
                <a:cs typeface="ＭＳ Ｐゴシック"/>
              </a:rPr>
              <a:t>EPrints</a:t>
            </a:r>
            <a:r>
              <a:rPr lang="en-GB" baseline="0" dirty="0" smtClean="0">
                <a:latin typeface="Calibri" pitchFamily="34" charset="0"/>
                <a:ea typeface="ＭＳ Ｐゴシック"/>
                <a:cs typeface="ＭＳ Ｐゴシック"/>
              </a:rPr>
              <a:t> is incredibly flexible and can support a wide and diverse set of requirements to meet your specific branding, responsive and accessibility requirements.</a:t>
            </a:r>
          </a:p>
          <a:p>
            <a:pPr eaLnBrk="1" hangingPunct="1"/>
            <a:endParaRPr lang="en-GB" baseline="0" dirty="0" smtClean="0">
              <a:latin typeface="Calibri" pitchFamily="34" charset="0"/>
              <a:ea typeface="ＭＳ Ｐゴシック"/>
              <a:cs typeface="ＭＳ Ｐゴシック"/>
            </a:endParaRPr>
          </a:p>
          <a:p>
            <a:pPr eaLnBrk="1" hangingPunct="1"/>
            <a:r>
              <a:rPr lang="en-GB" baseline="0" dirty="0" smtClean="0">
                <a:latin typeface="Calibri" pitchFamily="34" charset="0"/>
                <a:ea typeface="ＭＳ Ｐゴシック"/>
                <a:cs typeface="ＭＳ Ｐゴシック"/>
              </a:rPr>
              <a:t>To help you get a feel for what you can do, here are just a few examples.</a:t>
            </a:r>
            <a:endParaRPr lang="en-GB" dirty="0" smtClean="0">
              <a:latin typeface="Calibri" pitchFamily="34" charset="0"/>
              <a:ea typeface="ＭＳ Ｐゴシック"/>
              <a:cs typeface="ＭＳ Ｐゴシック"/>
            </a:endParaRPr>
          </a:p>
        </p:txBody>
      </p:sp>
      <p:sp>
        <p:nvSpPr>
          <p:cNvPr id="2" name="Date Placeholder 1"/>
          <p:cNvSpPr>
            <a:spLocks noGrp="1"/>
          </p:cNvSpPr>
          <p:nvPr>
            <p:ph type="dt" idx="10"/>
          </p:nvPr>
        </p:nvSpPr>
        <p:spPr/>
        <p:txBody>
          <a:bodyPr/>
          <a:lstStyle/>
          <a:p>
            <a:pPr>
              <a:defRPr/>
            </a:pPr>
            <a:r>
              <a:rPr lang="en-US" smtClean="0"/>
              <a:t>Thursday 1st February 2018</a:t>
            </a:r>
            <a:endParaRPr lang="en-US"/>
          </a:p>
        </p:txBody>
      </p:sp>
      <p:sp>
        <p:nvSpPr>
          <p:cNvPr id="3" name="Footer Placeholder 2"/>
          <p:cNvSpPr>
            <a:spLocks noGrp="1"/>
          </p:cNvSpPr>
          <p:nvPr>
            <p:ph type="ftr" sz="quarter" idx="11"/>
          </p:nvPr>
        </p:nvSpPr>
        <p:spPr/>
        <p:txBody>
          <a:bodyPr/>
          <a:lstStyle/>
          <a:p>
            <a:pPr>
              <a:defRPr/>
            </a:pPr>
            <a:r>
              <a:rPr lang="en-GB" smtClean="0"/>
              <a:t>EPrint Services, Electronics &amp; Computer Science, University of Southampton 2018</a:t>
            </a:r>
            <a:endParaRPr lang="en-US"/>
          </a:p>
        </p:txBody>
      </p:sp>
      <p:sp>
        <p:nvSpPr>
          <p:cNvPr id="4" name="Header Placeholder 3"/>
          <p:cNvSpPr>
            <a:spLocks noGrp="1"/>
          </p:cNvSpPr>
          <p:nvPr>
            <p:ph type="hdr" sz="quarter" idx="12"/>
          </p:nvPr>
        </p:nvSpPr>
        <p:spPr/>
        <p:txBody>
          <a:bodyPr/>
          <a:lstStyle/>
          <a:p>
            <a:pPr>
              <a:defRPr/>
            </a:pPr>
            <a:r>
              <a:rPr lang="en-GB" smtClean="0"/>
              <a:t>EPrints for Administrators Training</a:t>
            </a:r>
            <a:endParaRPr lang="en-US"/>
          </a:p>
        </p:txBody>
      </p:sp>
    </p:spTree>
    <p:extLst>
      <p:ext uri="{BB962C8B-B14F-4D97-AF65-F5344CB8AC3E}">
        <p14:creationId xmlns:p14="http://schemas.microsoft.com/office/powerpoint/2010/main" val="221760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pPr>
              <a:defRPr/>
            </a:pPr>
            <a:fld id="{A245714C-9EED-4D2F-93F0-E3FA62FAC4F9}" type="datetime1">
              <a:rPr lang="en-GB" smtClean="0"/>
              <a:t>27/05/2022</a:t>
            </a:fld>
            <a:endParaRPr lang="en-US"/>
          </a:p>
        </p:txBody>
      </p:sp>
      <p:sp>
        <p:nvSpPr>
          <p:cNvPr id="17" name="Footer Placeholder 16"/>
          <p:cNvSpPr>
            <a:spLocks noGrp="1"/>
          </p:cNvSpPr>
          <p:nvPr>
            <p:ph type="ftr" sz="quarter" idx="11"/>
          </p:nvPr>
        </p:nvSpPr>
        <p:spPr>
          <a:xfrm>
            <a:off x="5410200" y="4205288"/>
            <a:ext cx="1295400" cy="457200"/>
          </a:xfrm>
        </p:spPr>
        <p:txBody>
          <a:bodyPr/>
          <a:lstStyle/>
          <a:p>
            <a:pPr>
              <a:defRPr/>
            </a:pPr>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5AF36E9D-8472-439C-B8AB-C6BD9A85A965}" type="slidenum">
              <a:rPr lang="en-US" smtClean="0"/>
              <a:pPr>
                <a:defRPr/>
              </a:pPr>
              <a:t>‹#›</a:t>
            </a:fld>
            <a:endParaRPr lang="en-US"/>
          </a:p>
        </p:txBody>
      </p:sp>
    </p:spTree>
    <p:extLst>
      <p:ext uri="{BB962C8B-B14F-4D97-AF65-F5344CB8AC3E}">
        <p14:creationId xmlns:p14="http://schemas.microsoft.com/office/powerpoint/2010/main" val="8935899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B58A5E9-BB37-4A04-A2E9-AA8B64B60FA0}" type="datetime1">
              <a:rPr lang="en-GB" smtClean="0"/>
              <a:t>27/05/2022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5D8798-EFE5-4517-822E-97D31F50E04B}" type="slidenum">
              <a:rPr lang="en-US" smtClean="0"/>
              <a:pPr>
                <a:defRPr/>
              </a:pPr>
              <a:t>‹#›</a:t>
            </a:fld>
            <a:endParaRPr lang="en-US"/>
          </a:p>
        </p:txBody>
      </p:sp>
    </p:spTree>
    <p:extLst>
      <p:ext uri="{BB962C8B-B14F-4D97-AF65-F5344CB8AC3E}">
        <p14:creationId xmlns:p14="http://schemas.microsoft.com/office/powerpoint/2010/main" val="104246598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B58A5E9-BB37-4A04-A2E9-AA8B64B60FA0}" type="datetime1">
              <a:rPr lang="en-GB" smtClean="0"/>
              <a:t>27/05/2022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5D8798-EFE5-4517-822E-97D31F50E04B}" type="slidenum">
              <a:rPr lang="en-US" smtClean="0"/>
              <a:pPr>
                <a:defRPr/>
              </a:pPr>
              <a:t>‹#›</a:t>
            </a:fld>
            <a:endParaRPr lang="en-US"/>
          </a:p>
        </p:txBody>
      </p:sp>
    </p:spTree>
    <p:extLst>
      <p:ext uri="{BB962C8B-B14F-4D97-AF65-F5344CB8AC3E}">
        <p14:creationId xmlns:p14="http://schemas.microsoft.com/office/powerpoint/2010/main" val="1924168201"/>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B58A5E9-BB37-4A04-A2E9-AA8B64B60FA0}" type="datetime1">
              <a:rPr lang="en-GB" smtClean="0"/>
              <a:t>27/05/2022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5D8798-EFE5-4517-822E-97D31F50E04B}" type="slidenum">
              <a:rPr lang="en-US" smtClean="0"/>
              <a:pPr>
                <a:defRPr/>
              </a:pPr>
              <a:t>‹#›</a:t>
            </a:fld>
            <a:endParaRPr lang="en-US"/>
          </a:p>
        </p:txBody>
      </p:sp>
    </p:spTree>
    <p:extLst>
      <p:ext uri="{BB962C8B-B14F-4D97-AF65-F5344CB8AC3E}">
        <p14:creationId xmlns:p14="http://schemas.microsoft.com/office/powerpoint/2010/main" val="2970964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Edit Master text styles</a:t>
            </a:r>
          </a:p>
        </p:txBody>
      </p:sp>
      <p:sp>
        <p:nvSpPr>
          <p:cNvPr id="4" name="Date Placeholder 3"/>
          <p:cNvSpPr>
            <a:spLocks noGrp="1"/>
          </p:cNvSpPr>
          <p:nvPr>
            <p:ph type="dt" sz="half" idx="10"/>
          </p:nvPr>
        </p:nvSpPr>
        <p:spPr/>
        <p:txBody>
          <a:bodyPr/>
          <a:lstStyle/>
          <a:p>
            <a:pPr>
              <a:defRPr/>
            </a:pPr>
            <a:fld id="{E9288E60-CA35-4AC8-9954-28A11ECC9880}" type="datetime1">
              <a:rPr lang="en-GB" smtClean="0"/>
              <a:t>27/05/2022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7CE974-097A-4F8D-8FE7-486748079E03}" type="slidenum">
              <a:rPr lang="en-US" smtClean="0"/>
              <a:pPr>
                <a:defRPr/>
              </a:pPr>
              <a:t>‹#›</a:t>
            </a:fld>
            <a:endParaRPr lang="en-US"/>
          </a:p>
        </p:txBody>
      </p:sp>
    </p:spTree>
    <p:extLst>
      <p:ext uri="{BB962C8B-B14F-4D97-AF65-F5344CB8AC3E}">
        <p14:creationId xmlns:p14="http://schemas.microsoft.com/office/powerpoint/2010/main" val="299995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B58A5E9-BB37-4A04-A2E9-AA8B64B60FA0}" type="datetime1">
              <a:rPr lang="en-GB" smtClean="0"/>
              <a:t>27/05/2022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5D8798-EFE5-4517-822E-97D31F50E04B}" type="slidenum">
              <a:rPr lang="en-US" smtClean="0"/>
              <a:pPr>
                <a:defRPr/>
              </a:pPr>
              <a:t>‹#›</a:t>
            </a:fld>
            <a:endParaRPr lang="en-US"/>
          </a:p>
        </p:txBody>
      </p:sp>
    </p:spTree>
    <p:extLst>
      <p:ext uri="{BB962C8B-B14F-4D97-AF65-F5344CB8AC3E}">
        <p14:creationId xmlns:p14="http://schemas.microsoft.com/office/powerpoint/2010/main" val="20379841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a:defRPr/>
            </a:pPr>
            <a:fld id="{8B58A5E9-BB37-4A04-A2E9-AA8B64B60FA0}" type="datetime1">
              <a:rPr lang="en-GB" smtClean="0"/>
              <a:t>27/05/2022</a:t>
            </a:fld>
            <a:endParaRPr lang="en-US"/>
          </a:p>
        </p:txBody>
      </p:sp>
      <p:sp>
        <p:nvSpPr>
          <p:cNvPr id="27" name="Slide Number Placeholder 26"/>
          <p:cNvSpPr>
            <a:spLocks noGrp="1"/>
          </p:cNvSpPr>
          <p:nvPr>
            <p:ph type="sldNum" sz="quarter" idx="11"/>
          </p:nvPr>
        </p:nvSpPr>
        <p:spPr/>
        <p:txBody>
          <a:bodyPr rtlCol="0"/>
          <a:lstStyle/>
          <a:p>
            <a:pPr>
              <a:defRPr/>
            </a:pPr>
            <a:fld id="{605D8798-EFE5-4517-822E-97D31F50E04B}" type="slidenum">
              <a:rPr lang="en-US" smtClean="0"/>
              <a:pPr>
                <a:defRPr/>
              </a:pPr>
              <a:t>‹#›</a:t>
            </a:fld>
            <a:endParaRPr lang="en-US"/>
          </a:p>
        </p:txBody>
      </p:sp>
      <p:sp>
        <p:nvSpPr>
          <p:cNvPr id="28" name="Footer Placeholder 27"/>
          <p:cNvSpPr>
            <a:spLocks noGrp="1"/>
          </p:cNvSpPr>
          <p:nvPr>
            <p:ph type="ftr" sz="quarter" idx="12"/>
          </p:nvPr>
        </p:nvSpPr>
        <p:spPr/>
        <p:txBody>
          <a:bodyPr rtlCol="0"/>
          <a:lstStyle/>
          <a:p>
            <a:pPr>
              <a:defRPr/>
            </a:pPr>
            <a:endParaRPr lang="en-US"/>
          </a:p>
        </p:txBody>
      </p:sp>
    </p:spTree>
    <p:extLst>
      <p:ext uri="{BB962C8B-B14F-4D97-AF65-F5344CB8AC3E}">
        <p14:creationId xmlns:p14="http://schemas.microsoft.com/office/powerpoint/2010/main" val="58262586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pPr>
              <a:defRPr/>
            </a:pPr>
            <a:fld id="{6EEB4272-3D2D-4229-94CD-5F0CAAD6701D}" type="datetime1">
              <a:rPr lang="en-GB" smtClean="0"/>
              <a:t>27/05/2022</a:t>
            </a:fld>
            <a:endParaRPr lang="en-US"/>
          </a:p>
        </p:txBody>
      </p:sp>
      <p:sp>
        <p:nvSpPr>
          <p:cNvPr id="4" name="Footer Placeholder 3"/>
          <p:cNvSpPr>
            <a:spLocks noGrp="1"/>
          </p:cNvSpPr>
          <p:nvPr>
            <p:ph type="ftr" sz="quarter" idx="11"/>
          </p:nvPr>
        </p:nvSpPr>
        <p:spPr>
          <a:xfrm>
            <a:off x="5257800" y="612648"/>
            <a:ext cx="1325880" cy="457200"/>
          </a:xfrm>
        </p:spPr>
        <p:txBody>
          <a:bodyPr/>
          <a:lstStyle/>
          <a:p>
            <a:pPr>
              <a:defRPr/>
            </a:pPr>
            <a:endParaRPr lang="en-US"/>
          </a:p>
        </p:txBody>
      </p:sp>
      <p:sp>
        <p:nvSpPr>
          <p:cNvPr id="5" name="Slide Number Placeholder 4"/>
          <p:cNvSpPr>
            <a:spLocks noGrp="1"/>
          </p:cNvSpPr>
          <p:nvPr>
            <p:ph type="sldNum" sz="quarter" idx="12"/>
          </p:nvPr>
        </p:nvSpPr>
        <p:spPr>
          <a:xfrm>
            <a:off x="8174736" y="2272"/>
            <a:ext cx="762000" cy="365760"/>
          </a:xfrm>
        </p:spPr>
        <p:txBody>
          <a:bodyPr/>
          <a:lstStyle/>
          <a:p>
            <a:pPr>
              <a:defRPr/>
            </a:pPr>
            <a:fld id="{50369539-B2FB-45D5-9890-D4066CBCD38C}" type="slidenum">
              <a:rPr lang="en-US" smtClean="0"/>
              <a:pPr>
                <a:defRPr/>
              </a:pPr>
              <a:t>‹#›</a:t>
            </a:fld>
            <a:endParaRPr lang="en-US"/>
          </a:p>
        </p:txBody>
      </p:sp>
    </p:spTree>
    <p:extLst>
      <p:ext uri="{BB962C8B-B14F-4D97-AF65-F5344CB8AC3E}">
        <p14:creationId xmlns:p14="http://schemas.microsoft.com/office/powerpoint/2010/main" val="139795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E4440D4-1B72-42D5-A05C-C0C0CC74DA1B}" type="datetime1">
              <a:rPr lang="en-GB" smtClean="0"/>
              <a:t>27/05/2022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D486EC5-EB41-4820-BC35-BE941DF9D3EC}" type="slidenum">
              <a:rPr lang="en-US" smtClean="0"/>
              <a:pPr>
                <a:defRPr/>
              </a:pPr>
              <a:t>‹#›</a:t>
            </a:fld>
            <a:endParaRPr lang="en-US"/>
          </a:p>
        </p:txBody>
      </p:sp>
    </p:spTree>
    <p:extLst>
      <p:ext uri="{BB962C8B-B14F-4D97-AF65-F5344CB8AC3E}">
        <p14:creationId xmlns:p14="http://schemas.microsoft.com/office/powerpoint/2010/main" val="80657517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B58A5E9-BB37-4A04-A2E9-AA8B64B60FA0}" type="datetime1">
              <a:rPr lang="en-GB" smtClean="0"/>
              <a:t>27/05/2022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5D8798-EFE5-4517-822E-97D31F50E04B}" type="slidenum">
              <a:rPr lang="en-US" smtClean="0"/>
              <a:pPr>
                <a:defRPr/>
              </a:pPr>
              <a:t>‹#›</a:t>
            </a:fld>
            <a:endParaRPr lang="en-US"/>
          </a:p>
        </p:txBody>
      </p:sp>
    </p:spTree>
    <p:extLst>
      <p:ext uri="{BB962C8B-B14F-4D97-AF65-F5344CB8AC3E}">
        <p14:creationId xmlns:p14="http://schemas.microsoft.com/office/powerpoint/2010/main" val="987255313"/>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Edit Master text styles</a:t>
            </a:r>
          </a:p>
        </p:txBody>
      </p:sp>
      <p:sp>
        <p:nvSpPr>
          <p:cNvPr id="5" name="Date Placeholder 4"/>
          <p:cNvSpPr>
            <a:spLocks noGrp="1"/>
          </p:cNvSpPr>
          <p:nvPr>
            <p:ph type="dt" sz="half" idx="10"/>
          </p:nvPr>
        </p:nvSpPr>
        <p:spPr/>
        <p:txBody>
          <a:bodyPr/>
          <a:lstStyle/>
          <a:p>
            <a:pPr>
              <a:defRPr/>
            </a:pPr>
            <a:fld id="{6D6F7535-B842-4448-9793-39D4AE8FA8AA}" type="datetime1">
              <a:rPr lang="en-GB" smtClean="0"/>
              <a:t>27/05/2022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0A2A55A-AFAB-4478-9A42-A1591E514F82}" type="slidenum">
              <a:rPr lang="en-US" smtClean="0"/>
              <a:pPr>
                <a:defRPr/>
              </a:pPr>
              <a:t>‹#›</a:t>
            </a:fld>
            <a:endParaRPr lang="en-US"/>
          </a:p>
        </p:txBody>
      </p:sp>
    </p:spTree>
    <p:extLst>
      <p:ext uri="{BB962C8B-B14F-4D97-AF65-F5344CB8AC3E}">
        <p14:creationId xmlns:p14="http://schemas.microsoft.com/office/powerpoint/2010/main" val="734641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8B58A5E9-BB37-4A04-A2E9-AA8B64B60FA0}" type="datetime1">
              <a:rPr lang="en-GB" smtClean="0"/>
              <a:t>27/05/2022</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605D8798-EFE5-4517-822E-97D31F50E04B}" type="slidenum">
              <a:rPr lang="en-US" smtClean="0"/>
              <a:pPr>
                <a:defRPr/>
              </a:pPr>
              <a:t>‹#›</a:t>
            </a:fld>
            <a:endParaRPr lang="en-US"/>
          </a:p>
        </p:txBody>
      </p:sp>
    </p:spTree>
    <p:extLst>
      <p:ext uri="{BB962C8B-B14F-4D97-AF65-F5344CB8AC3E}">
        <p14:creationId xmlns:p14="http://schemas.microsoft.com/office/powerpoint/2010/main" val="1654766584"/>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4.png"/><Relationship Id="rId10" Type="http://schemas.microsoft.com/office/2007/relationships/hdphoto" Target="../media/hdphoto1.wdp"/><Relationship Id="rId11" Type="http://schemas.openxmlformats.org/officeDocument/2006/relationships/image" Target="../media/image8.png"/><Relationship Id="rId12" Type="http://schemas.openxmlformats.org/officeDocument/2006/relationships/image" Target="../media/image9.png"/><Relationship Id="rId13" Type="http://schemas.microsoft.com/office/2007/relationships/hdphoto" Target="../media/hdphoto2.wdp"/><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2.png"/><Relationship Id="rId19" Type="http://schemas.openxmlformats.org/officeDocument/2006/relationships/image" Target="../media/image5.png"/><Relationship Id="rId1" Type="http://schemas.microsoft.com/office/2007/relationships/media" Target="../media/media10.m4a"/><Relationship Id="rId2" Type="http://schemas.openxmlformats.org/officeDocument/2006/relationships/audio" Target="../media/media10.m4a"/><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1.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4.png"/><Relationship Id="rId10" Type="http://schemas.microsoft.com/office/2007/relationships/hdphoto" Target="../media/hdphoto1.wdp"/><Relationship Id="rId11" Type="http://schemas.openxmlformats.org/officeDocument/2006/relationships/image" Target="../media/image8.png"/><Relationship Id="rId12" Type="http://schemas.openxmlformats.org/officeDocument/2006/relationships/image" Target="../media/image9.png"/><Relationship Id="rId13" Type="http://schemas.microsoft.com/office/2007/relationships/hdphoto" Target="../media/hdphoto2.wdp"/><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5.png"/><Relationship Id="rId19" Type="http://schemas.openxmlformats.org/officeDocument/2006/relationships/image" Target="../media/image23.png"/><Relationship Id="rId1" Type="http://schemas.microsoft.com/office/2007/relationships/media" Target="../media/media11.m4a"/><Relationship Id="rId2" Type="http://schemas.openxmlformats.org/officeDocument/2006/relationships/audio" Target="../media/media11.m4a"/><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1.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4.png"/><Relationship Id="rId10" Type="http://schemas.microsoft.com/office/2007/relationships/hdphoto" Target="../media/hdphoto1.wdp"/><Relationship Id="rId11" Type="http://schemas.openxmlformats.org/officeDocument/2006/relationships/image" Target="../media/image8.png"/><Relationship Id="rId12" Type="http://schemas.openxmlformats.org/officeDocument/2006/relationships/image" Target="../media/image9.png"/><Relationship Id="rId13" Type="http://schemas.microsoft.com/office/2007/relationships/hdphoto" Target="../media/hdphoto2.wdp"/><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5.png"/><Relationship Id="rId19" Type="http://schemas.openxmlformats.org/officeDocument/2006/relationships/image" Target="../media/image24.PNG"/><Relationship Id="rId1" Type="http://schemas.microsoft.com/office/2007/relationships/media" Target="../media/media12.m4a"/><Relationship Id="rId2" Type="http://schemas.openxmlformats.org/officeDocument/2006/relationships/audio" Target="../media/media12.m4a"/><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1.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5.png"/><Relationship Id="rId21" Type="http://schemas.openxmlformats.org/officeDocument/2006/relationships/image" Target="../media/image4.png"/><Relationship Id="rId22" Type="http://schemas.openxmlformats.org/officeDocument/2006/relationships/image" Target="../media/image25.png"/><Relationship Id="rId10" Type="http://schemas.openxmlformats.org/officeDocument/2006/relationships/image" Target="../media/image6.png"/><Relationship Id="rId11" Type="http://schemas.openxmlformats.org/officeDocument/2006/relationships/image" Target="../media/image7.png"/><Relationship Id="rId12" Type="http://schemas.microsoft.com/office/2007/relationships/hdphoto" Target="../media/hdphoto1.wdp"/><Relationship Id="rId13" Type="http://schemas.openxmlformats.org/officeDocument/2006/relationships/image" Target="../media/image8.png"/><Relationship Id="rId14" Type="http://schemas.openxmlformats.org/officeDocument/2006/relationships/image" Target="../media/image9.png"/><Relationship Id="rId15" Type="http://schemas.microsoft.com/office/2007/relationships/hdphoto" Target="../media/hdphoto2.wdp"/><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microsoft.com/office/2007/relationships/media" Target="../media/media13.m4a"/><Relationship Id="rId2" Type="http://schemas.openxmlformats.org/officeDocument/2006/relationships/audio" Target="../media/media13.m4a"/><Relationship Id="rId3" Type="http://schemas.microsoft.com/office/2007/relationships/media" Target="../media/media14.m4a"/><Relationship Id="rId4" Type="http://schemas.openxmlformats.org/officeDocument/2006/relationships/audio" Target="../media/media14.m4a"/><Relationship Id="rId5" Type="http://schemas.openxmlformats.org/officeDocument/2006/relationships/slideLayout" Target="../slideLayouts/slideLayout7.xml"/><Relationship Id="rId6" Type="http://schemas.openxmlformats.org/officeDocument/2006/relationships/notesSlide" Target="../notesSlides/notesSlide13.xml"/><Relationship Id="rId7" Type="http://schemas.openxmlformats.org/officeDocument/2006/relationships/image" Target="../media/image2.png"/><Relationship Id="rId8"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hyperlink" Target="http://www.eprints.org/" TargetMode="External"/><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5.png"/><Relationship Id="rId9" Type="http://schemas.openxmlformats.org/officeDocument/2006/relationships/image" Target="../media/image4.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2.png"/><Relationship Id="rId17" Type="http://schemas.openxmlformats.org/officeDocument/2006/relationships/image" Target="../media/image5.png"/><Relationship Id="rId18" Type="http://schemas.openxmlformats.org/officeDocument/2006/relationships/image" Target="../media/image3.png"/><Relationship Id="rId19"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image" Target="../media/image7.png"/><Relationship Id="rId7" Type="http://schemas.microsoft.com/office/2007/relationships/hdphoto" Target="../media/hdphoto1.wdp"/><Relationship Id="rId8" Type="http://schemas.openxmlformats.org/officeDocument/2006/relationships/image" Target="../media/image8.png"/><Relationship Id="rId9" Type="http://schemas.openxmlformats.org/officeDocument/2006/relationships/image" Target="../media/image9.png"/><Relationship Id="rId10" Type="http://schemas.microsoft.com/office/2007/relationships/hdphoto" Target="../media/hdphoto2.wdp"/></Relationships>
</file>

<file path=ppt/slides/_rels/slide5.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2.png"/><Relationship Id="rId13" Type="http://schemas.openxmlformats.org/officeDocument/2006/relationships/image" Target="../media/image5.png"/><Relationship Id="rId14" Type="http://schemas.openxmlformats.org/officeDocument/2006/relationships/image" Target="../media/image3.png"/><Relationship Id="rId15"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6.png"/><Relationship Id="rId6" Type="http://schemas.openxmlformats.org/officeDocument/2006/relationships/image" Target="../media/image7.png"/><Relationship Id="rId7" Type="http://schemas.microsoft.com/office/2007/relationships/hdphoto" Target="../media/hdphoto1.wdp"/><Relationship Id="rId8" Type="http://schemas.openxmlformats.org/officeDocument/2006/relationships/image" Target="../media/image8.png"/><Relationship Id="rId9" Type="http://schemas.openxmlformats.org/officeDocument/2006/relationships/image" Target="../media/image9.png"/><Relationship Id="rId10" Type="http://schemas.microsoft.com/office/2007/relationships/hdphoto" Target="../media/hdphoto2.wdp"/></Relationships>
</file>

<file path=ppt/slides/_rels/slide6.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8.png"/><Relationship Id="rId13" Type="http://schemas.openxmlformats.org/officeDocument/2006/relationships/image" Target="../media/image9.png"/><Relationship Id="rId14" Type="http://schemas.microsoft.com/office/2007/relationships/hdphoto" Target="../media/hdphoto2.wdp"/><Relationship Id="rId15" Type="http://schemas.openxmlformats.org/officeDocument/2006/relationships/image" Target="../media/image2.png"/><Relationship Id="rId16" Type="http://schemas.openxmlformats.org/officeDocument/2006/relationships/image" Target="../media/image5.png"/><Relationship Id="rId17" Type="http://schemas.openxmlformats.org/officeDocument/2006/relationships/image" Target="../media/image3.png"/><Relationship Id="rId18"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6.png"/><Relationship Id="rId10" Type="http://schemas.openxmlformats.org/officeDocument/2006/relationships/image" Target="../media/image7.png"/></Relationships>
</file>

<file path=ppt/slides/_rels/slide7.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8.png"/><Relationship Id="rId13" Type="http://schemas.openxmlformats.org/officeDocument/2006/relationships/image" Target="../media/image9.png"/><Relationship Id="rId14" Type="http://schemas.microsoft.com/office/2007/relationships/hdphoto" Target="../media/hdphoto2.wdp"/><Relationship Id="rId15" Type="http://schemas.openxmlformats.org/officeDocument/2006/relationships/image" Target="../media/image2.png"/><Relationship Id="rId16" Type="http://schemas.openxmlformats.org/officeDocument/2006/relationships/image" Target="../media/image5.png"/><Relationship Id="rId17" Type="http://schemas.openxmlformats.org/officeDocument/2006/relationships/image" Target="../media/image3.png"/><Relationship Id="rId18"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6.png"/><Relationship Id="rId10" Type="http://schemas.openxmlformats.org/officeDocument/2006/relationships/image" Target="../media/image7.png"/></Relationships>
</file>

<file path=ppt/slides/_rels/slide8.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8.png"/><Relationship Id="rId13" Type="http://schemas.openxmlformats.org/officeDocument/2006/relationships/image" Target="../media/image9.png"/><Relationship Id="rId14" Type="http://schemas.microsoft.com/office/2007/relationships/hdphoto" Target="../media/hdphoto2.wdp"/><Relationship Id="rId15" Type="http://schemas.openxmlformats.org/officeDocument/2006/relationships/image" Target="../media/image2.png"/><Relationship Id="rId16" Type="http://schemas.openxmlformats.org/officeDocument/2006/relationships/image" Target="../media/image5.png"/><Relationship Id="rId17" Type="http://schemas.openxmlformats.org/officeDocument/2006/relationships/image" Target="../media/image20.PNG"/><Relationship Id="rId18" Type="http://schemas.openxmlformats.org/officeDocument/2006/relationships/image" Target="../media/image3.png"/><Relationship Id="rId19"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6.png"/><Relationship Id="rId10" Type="http://schemas.openxmlformats.org/officeDocument/2006/relationships/image" Target="../media/image7.png"/></Relationships>
</file>

<file path=ppt/slides/_rels/slide9.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3" Type="http://schemas.microsoft.com/office/2007/relationships/hdphoto" Target="../media/hdphoto2.wdp"/><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5.png"/><Relationship Id="rId19"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1.png"/><Relationship Id="rId8" Type="http://schemas.openxmlformats.org/officeDocument/2006/relationships/image" Target="../media/image6.png"/><Relationship Id="rId9" Type="http://schemas.openxmlformats.org/officeDocument/2006/relationships/image" Target="../media/image7.png"/><Relationship Id="rId10"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11560" y="1628800"/>
            <a:ext cx="7992888" cy="884311"/>
          </a:xfrm>
        </p:spPr>
        <p:txBody>
          <a:bodyPr>
            <a:noAutofit/>
          </a:bodyPr>
          <a:lstStyle/>
          <a:p>
            <a:pPr algn="ctr"/>
            <a:r>
              <a:rPr lang="en-US" sz="3600" dirty="0" smtClean="0"/>
              <a:t>EPrints for Administrators Training</a:t>
            </a:r>
            <a:br>
              <a:rPr lang="en-US" sz="3600" dirty="0" smtClean="0"/>
            </a:br>
            <a:r>
              <a:rPr lang="en-US" sz="2800" dirty="0" smtClean="0"/>
              <a:t>(3.4 Publication </a:t>
            </a:r>
            <a:r>
              <a:rPr lang="en-US" sz="2800" dirty="0" err="1"/>
              <a:t>f</a:t>
            </a:r>
            <a:r>
              <a:rPr lang="en-US" sz="2800" dirty="0" err="1" smtClean="0"/>
              <a:t>lavour</a:t>
            </a:r>
            <a:r>
              <a:rPr lang="en-US" sz="2800" dirty="0" smtClean="0"/>
              <a:t>)</a:t>
            </a:r>
            <a:br>
              <a:rPr lang="en-US" sz="2800" dirty="0" smtClean="0"/>
            </a:br>
            <a:r>
              <a:rPr lang="en-US" sz="2800" dirty="0" smtClean="0"/>
              <a:t/>
            </a:r>
            <a:br>
              <a:rPr lang="en-US" sz="2800" dirty="0" smtClean="0"/>
            </a:br>
            <a:r>
              <a:rPr lang="en-US" sz="2800" dirty="0" smtClean="0"/>
              <a:t>Part 1 – Introduction to </a:t>
            </a:r>
            <a:r>
              <a:rPr lang="en-US" sz="2800" dirty="0" err="1" smtClean="0"/>
              <a:t>EPrints</a:t>
            </a:r>
            <a:endParaRPr lang="en-US" sz="2800" dirty="0" smtClean="0"/>
          </a:p>
        </p:txBody>
      </p:sp>
      <p:pic>
        <p:nvPicPr>
          <p:cNvPr id="6" name="Picture 3" descr="C:\Users\kt2\AppData\Local\Microsoft\Windows\Temporary Internet Files\Content.IE5\ZXMVW6IK\MC9004316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8520" y="2781678"/>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064" y="4725144"/>
            <a:ext cx="3277832" cy="1143772"/>
          </a:xfrm>
          <a:prstGeom prst="rect">
            <a:avLst/>
          </a:prstGeom>
        </p:spPr>
      </p:pic>
      <p:sp>
        <p:nvSpPr>
          <p:cNvPr id="10" name="Title 1"/>
          <p:cNvSpPr txBox="1">
            <a:spLocks/>
          </p:cNvSpPr>
          <p:nvPr/>
        </p:nvSpPr>
        <p:spPr>
          <a:xfrm>
            <a:off x="4932040" y="6480720"/>
            <a:ext cx="4211960" cy="332656"/>
          </a:xfrm>
          <a:prstGeom prst="rect">
            <a:avLst/>
          </a:prstGeom>
        </p:spPr>
        <p:txBody>
          <a:bodyPr vert="horz" anchor="b">
            <a:noAutofit/>
          </a:bodyPr>
          <a:lstStyle>
            <a:lvl1pPr algn="l" rtl="0" eaLnBrk="1" latinLnBrk="0" hangingPunct="1">
              <a:spcBef>
                <a:spcPct val="0"/>
              </a:spcBef>
              <a:buNone/>
              <a:defRPr kumimoji="0" sz="4400" kern="1200">
                <a:solidFill>
                  <a:schemeClr val="bg1"/>
                </a:solidFill>
                <a:latin typeface="+mj-lt"/>
                <a:ea typeface="+mj-ea"/>
                <a:cs typeface="+mj-cs"/>
              </a:defRPr>
            </a:lvl1pPr>
          </a:lstStyle>
          <a:p>
            <a:pPr algn="ctr"/>
            <a:r>
              <a:rPr lang="en-US" sz="1100" dirty="0" smtClean="0">
                <a:solidFill>
                  <a:schemeClr val="tx1"/>
                </a:solidFill>
              </a:rPr>
              <a:t>Kelly </a:t>
            </a:r>
            <a:r>
              <a:rPr lang="en-US" sz="1100" dirty="0" smtClean="0">
                <a:solidFill>
                  <a:schemeClr val="tx1"/>
                </a:solidFill>
              </a:rPr>
              <a:t>Terrell, </a:t>
            </a:r>
            <a:r>
              <a:rPr lang="en-US" sz="1100" dirty="0" err="1" smtClean="0">
                <a:solidFill>
                  <a:schemeClr val="tx1"/>
                </a:solidFill>
              </a:rPr>
              <a:t>EPrints</a:t>
            </a:r>
            <a:r>
              <a:rPr lang="en-US" sz="1100" dirty="0" smtClean="0">
                <a:solidFill>
                  <a:schemeClr val="tx1"/>
                </a:solidFill>
              </a:rPr>
              <a:t> Services, University </a:t>
            </a:r>
            <a:r>
              <a:rPr lang="en-US" sz="1100" dirty="0" smtClean="0">
                <a:solidFill>
                  <a:schemeClr val="tx1"/>
                </a:solidFill>
              </a:rPr>
              <a:t>of </a:t>
            </a:r>
            <a:r>
              <a:rPr lang="en-US" sz="1100" dirty="0" smtClean="0">
                <a:solidFill>
                  <a:schemeClr val="tx1"/>
                </a:solidFill>
              </a:rPr>
              <a:t>Southampton. 2022</a:t>
            </a:r>
            <a:endParaRPr lang="en-US" sz="1100" dirty="0" smtClean="0">
              <a:solidFill>
                <a:schemeClr val="tx1"/>
              </a:solidFill>
            </a:endParaRPr>
          </a:p>
        </p:txBody>
      </p:sp>
      <p:pic>
        <p:nvPicPr>
          <p:cNvPr id="4" name="Introductory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bg1">
                <a:tint val="45000"/>
                <a:satMod val="400000"/>
              </a:schemeClr>
            </a:duotone>
          </a:blip>
          <a:stretch>
            <a:fillRect/>
          </a:stretch>
        </p:blipFill>
        <p:spPr>
          <a:xfrm>
            <a:off x="122796" y="6045200"/>
            <a:ext cx="812800" cy="812800"/>
          </a:xfrm>
          <a:prstGeom prst="rect">
            <a:avLst/>
          </a:prstGeom>
          <a:ln>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t2\AppData\Local\Microsoft\Windows\Temporary Internet Files\Content.IE5\ZXMVW6IK\MC9004316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sp>
        <p:nvSpPr>
          <p:cNvPr id="42" name="Rectangle 41"/>
          <p:cNvSpPr/>
          <p:nvPr/>
        </p:nvSpPr>
        <p:spPr>
          <a:xfrm>
            <a:off x="1979712" y="5013176"/>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6" name="Rectangle 35"/>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0" name="Rectangle 29"/>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p:nvPr/>
        </p:nvSpPr>
        <p:spPr>
          <a:xfrm>
            <a:off x="1979712" y="4509120"/>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Repository</a:t>
            </a:r>
            <a:endParaRPr lang="en-GB" dirty="0"/>
          </a:p>
        </p:txBody>
      </p:sp>
      <p:pic>
        <p:nvPicPr>
          <p:cNvPr id="28" name="Picture 4" descr="https://cdn1.iconfinder.com/data/icons/Pretty_office_icon_part_2/256/basic-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0981"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http://solutionsantenne.ca/en/antenne-observatory/wp-content/uploads/2013/07/RSS-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1" descr="http://www.norrcom.com/uploads/Google_logo_transparent%20lar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http://www.opendoar.org/images/OpenDOAR.p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6" descr="http://www.ewrr.org/2010/images/login.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15566"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17243" y="1278804"/>
            <a:ext cx="6069044" cy="44441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47" name="Picture 4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6" name="10 Repo layer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0" y="6045200"/>
            <a:ext cx="812800" cy="812800"/>
          </a:xfrm>
          <a:prstGeom prst="rect">
            <a:avLst/>
          </a:prstGeom>
        </p:spPr>
      </p:pic>
    </p:spTree>
    <p:extLst>
      <p:ext uri="{BB962C8B-B14F-4D97-AF65-F5344CB8AC3E}">
        <p14:creationId xmlns:p14="http://schemas.microsoft.com/office/powerpoint/2010/main" val="21421685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t2\AppData\Local\Microsoft\Windows\Temporary Internet Files\Content.IE5\ZXMVW6IK\MC9004316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sp>
        <p:nvSpPr>
          <p:cNvPr id="42" name="Rectangle 41"/>
          <p:cNvSpPr/>
          <p:nvPr/>
        </p:nvSpPr>
        <p:spPr>
          <a:xfrm>
            <a:off x="1979712" y="5013176"/>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6" name="Rectangle 35"/>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0" name="Rectangle 29"/>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p:nvPr/>
        </p:nvSpPr>
        <p:spPr>
          <a:xfrm>
            <a:off x="1979712" y="4509120"/>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Repository</a:t>
            </a:r>
            <a:endParaRPr lang="en-GB" dirty="0"/>
          </a:p>
        </p:txBody>
      </p:sp>
      <p:pic>
        <p:nvPicPr>
          <p:cNvPr id="28" name="Picture 4" descr="https://cdn1.iconfinder.com/data/icons/Pretty_office_icon_part_2/256/basic-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0981"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http://solutionsantenne.ca/en/antenne-observatory/wp-content/uploads/2013/07/RSS-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1" descr="http://www.norrcom.com/uploads/Google_logo_transparent%20lar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http://www.opendoar.org/images/OpenDOAR.p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6" descr="http://www.ewrr.org/2010/images/login.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15566"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27"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98297" y="1199133"/>
            <a:ext cx="6264696" cy="4636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4" name="11 repo layer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698" y="6080528"/>
            <a:ext cx="812800" cy="812800"/>
          </a:xfrm>
          <a:prstGeom prst="rect">
            <a:avLst/>
          </a:prstGeom>
        </p:spPr>
      </p:pic>
    </p:spTree>
    <p:extLst>
      <p:ext uri="{BB962C8B-B14F-4D97-AF65-F5344CB8AC3E}">
        <p14:creationId xmlns:p14="http://schemas.microsoft.com/office/powerpoint/2010/main" val="585177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t2\AppData\Local\Microsoft\Windows\Temporary Internet Files\Content.IE5\ZXMVW6IK\MC9004316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sp>
        <p:nvSpPr>
          <p:cNvPr id="42" name="Rectangle 41"/>
          <p:cNvSpPr/>
          <p:nvPr/>
        </p:nvSpPr>
        <p:spPr>
          <a:xfrm>
            <a:off x="1979712" y="5013176"/>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6" name="Rectangle 35"/>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0" name="Rectangle 29"/>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p:nvPr/>
        </p:nvSpPr>
        <p:spPr>
          <a:xfrm>
            <a:off x="1979712" y="4509120"/>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Repository</a:t>
            </a:r>
            <a:endParaRPr lang="en-GB" dirty="0"/>
          </a:p>
        </p:txBody>
      </p:sp>
      <p:pic>
        <p:nvPicPr>
          <p:cNvPr id="28" name="Picture 4" descr="https://cdn1.iconfinder.com/data/icons/Pretty_office_icon_part_2/256/basic-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0981"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http://solutionsantenne.ca/en/antenne-observatory/wp-content/uploads/2013/07/RSS-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1" descr="http://www.norrcom.com/uploads/Google_logo_transparent%20lar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http://www.opendoar.org/images/OpenDOAR.p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6" descr="http://www.ewrr.org/2010/images/login.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15566"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4450" y="856731"/>
            <a:ext cx="7958135" cy="5288310"/>
          </a:xfrm>
          <a:prstGeom prst="rect">
            <a:avLst/>
          </a:prstGeom>
          <a:ln>
            <a:noFill/>
          </a:ln>
          <a:effectLst>
            <a:outerShdw blurRad="190500" algn="tl" rotWithShape="0">
              <a:srgbClr val="000000">
                <a:alpha val="70000"/>
              </a:srgbClr>
            </a:outerShdw>
          </a:effectLst>
        </p:spPr>
      </p:pic>
      <p:pic>
        <p:nvPicPr>
          <p:cNvPr id="4" name="12 repo layer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747" y="6079725"/>
            <a:ext cx="812800" cy="812800"/>
          </a:xfrm>
          <a:prstGeom prst="rect">
            <a:avLst/>
          </a:prstGeom>
        </p:spPr>
      </p:pic>
    </p:spTree>
    <p:extLst>
      <p:ext uri="{BB962C8B-B14F-4D97-AF65-F5344CB8AC3E}">
        <p14:creationId xmlns:p14="http://schemas.microsoft.com/office/powerpoint/2010/main" val="10745930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t2\AppData\Local\Microsoft\Windows\Temporary Internet Files\Content.IE5\ZXMVW6IK\MC900431642[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sp>
        <p:nvSpPr>
          <p:cNvPr id="42" name="Rectangle 41"/>
          <p:cNvSpPr/>
          <p:nvPr/>
        </p:nvSpPr>
        <p:spPr>
          <a:xfrm>
            <a:off x="1979712" y="5013176"/>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6" name="Rectangle 35"/>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0" name="Rectangle 29"/>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p:nvPr/>
        </p:nvSpPr>
        <p:spPr>
          <a:xfrm>
            <a:off x="1979712" y="4509120"/>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Repository</a:t>
            </a:r>
            <a:endParaRPr lang="en-GB" dirty="0"/>
          </a:p>
        </p:txBody>
      </p:sp>
      <p:pic>
        <p:nvPicPr>
          <p:cNvPr id="28" name="Picture 4" descr="https://cdn1.iconfinder.com/data/icons/Pretty_office_icon_part_2/256/basic-dat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0981"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http://solutionsantenne.ca/en/antenne-observatory/wp-content/uploads/2013/07/RSS-Ic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1" descr="http://www.norrcom.com/uploads/Google_logo_transparent%20larg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http://www.opendoar.org/images/OpenDOAR.p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6" descr="http://www.ewrr.org/2010/images/login.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kt2\AppData\Local\Microsoft\Windows\Temporary Internet Files\Content.IE5\3XC6TTXD\MC900434845[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kt2\AppData\Local\Microsoft\Windows\Temporary Internet Files\Content.IE5\3XC6TTXD\MC900434845[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kt2\AppData\Local\Microsoft\Windows\Temporary Internet Files\Content.IE5\3XC6TTXD\MC900434845[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15566"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2" name="12 Repo layer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165600" y="3022600"/>
            <a:ext cx="812800" cy="812800"/>
          </a:xfrm>
          <a:prstGeom prst="rect">
            <a:avLst/>
          </a:prstGeom>
        </p:spPr>
      </p:pic>
      <p:pic>
        <p:nvPicPr>
          <p:cNvPr id="29" name="Picture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25999" y="1130275"/>
            <a:ext cx="6660288" cy="4741222"/>
          </a:xfrm>
          <a:prstGeom prst="rect">
            <a:avLst/>
          </a:prstGeom>
          <a:ln>
            <a:noFill/>
          </a:ln>
          <a:effectLst>
            <a:outerShdw blurRad="190500" algn="tl" rotWithShape="0">
              <a:srgbClr val="000000">
                <a:alpha val="70000"/>
              </a:srgbClr>
            </a:outerShdw>
          </a:effectLst>
        </p:spPr>
      </p:pic>
      <p:pic>
        <p:nvPicPr>
          <p:cNvPr id="4" name="13 Repo layer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50" y="6045200"/>
            <a:ext cx="812800" cy="812800"/>
          </a:xfrm>
          <a:prstGeom prst="rect">
            <a:avLst/>
          </a:prstGeom>
        </p:spPr>
      </p:pic>
    </p:spTree>
    <p:extLst>
      <p:ext uri="{BB962C8B-B14F-4D97-AF65-F5344CB8AC3E}">
        <p14:creationId xmlns:p14="http://schemas.microsoft.com/office/powerpoint/2010/main" val="18332292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11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539552" y="2924944"/>
            <a:ext cx="8229600" cy="1143000"/>
          </a:xfrm>
        </p:spPr>
        <p:txBody>
          <a:bodyPr>
            <a:noAutofit/>
          </a:bodyPr>
          <a:lstStyle/>
          <a:p>
            <a:r>
              <a:rPr lang="en-US" sz="2800" dirty="0"/>
              <a:t>Any questions, please get in </a:t>
            </a:r>
            <a:r>
              <a:rPr lang="en-US" sz="2800" dirty="0" smtClean="0"/>
              <a:t>touch</a:t>
            </a:r>
            <a:br>
              <a:rPr lang="en-US" sz="2800" dirty="0" smtClean="0"/>
            </a:br>
            <a:r>
              <a:rPr lang="en-US" sz="2800" dirty="0"/>
              <a:t/>
            </a:r>
            <a:br>
              <a:rPr lang="en-US" sz="2800" dirty="0"/>
            </a:br>
            <a:r>
              <a:rPr lang="en-US" sz="2800" dirty="0" smtClean="0"/>
              <a:t>Otherwise please move on to </a:t>
            </a:r>
            <a:br>
              <a:rPr lang="en-US" sz="2800" dirty="0" smtClean="0"/>
            </a:br>
            <a:r>
              <a:rPr lang="en-US" sz="2800" b="1" dirty="0" smtClean="0"/>
              <a:t>Part 2: </a:t>
            </a:r>
            <a:r>
              <a:rPr lang="en-US" sz="2800" b="1" dirty="0" err="1" smtClean="0"/>
              <a:t>EPrints</a:t>
            </a:r>
            <a:r>
              <a:rPr lang="en-US" sz="2800" b="1" dirty="0" smtClean="0"/>
              <a:t> Roles</a:t>
            </a:r>
            <a:r>
              <a:rPr lang="en-US" sz="2800" dirty="0" smtClean="0"/>
              <a:t/>
            </a:r>
            <a:br>
              <a:rPr lang="en-US" sz="2800" dirty="0" smtClean="0"/>
            </a:br>
            <a:r>
              <a:rPr lang="en-US" sz="2800" dirty="0"/>
              <a:t/>
            </a:r>
            <a:br>
              <a:rPr lang="en-US" sz="2800" dirty="0"/>
            </a:br>
            <a:endParaRPr lang="en-US" sz="2800" dirty="0" smtClean="0"/>
          </a:p>
        </p:txBody>
      </p:sp>
      <p:sp>
        <p:nvSpPr>
          <p:cNvPr id="7" name="Rectangle 3"/>
          <p:cNvSpPr>
            <a:spLocks noGrp="1"/>
          </p:cNvSpPr>
          <p:nvPr>
            <p:ph idx="1"/>
          </p:nvPr>
        </p:nvSpPr>
        <p:spPr>
          <a:xfrm>
            <a:off x="2411760" y="4985792"/>
            <a:ext cx="5263705" cy="1872208"/>
          </a:xfrm>
        </p:spPr>
        <p:txBody>
          <a:bodyPr>
            <a:normAutofit/>
          </a:bodyPr>
          <a:lstStyle/>
          <a:p>
            <a:pPr marL="109728" indent="0">
              <a:lnSpc>
                <a:spcPct val="150000"/>
              </a:lnSpc>
              <a:buNone/>
            </a:pPr>
            <a:r>
              <a:rPr lang="en-US" sz="1800" dirty="0" smtClean="0"/>
              <a:t>   @</a:t>
            </a:r>
            <a:r>
              <a:rPr lang="en-US" sz="1800" dirty="0" err="1" smtClean="0"/>
              <a:t>EPrints</a:t>
            </a:r>
            <a:endParaRPr lang="en-US" sz="1800" dirty="0" smtClean="0"/>
          </a:p>
          <a:p>
            <a:pPr marL="109728" indent="0">
              <a:lnSpc>
                <a:spcPct val="150000"/>
              </a:lnSpc>
              <a:buNone/>
            </a:pPr>
            <a:r>
              <a:rPr lang="en-US" sz="1800" dirty="0" smtClean="0"/>
              <a:t>   @</a:t>
            </a:r>
            <a:r>
              <a:rPr lang="en-US" sz="1800" dirty="0" err="1" smtClean="0"/>
              <a:t>EPrintsServices</a:t>
            </a:r>
            <a:endParaRPr lang="en-US" sz="1800" dirty="0" smtClean="0"/>
          </a:p>
          <a:p>
            <a:pPr marL="109728" indent="0">
              <a:lnSpc>
                <a:spcPct val="150000"/>
              </a:lnSpc>
              <a:buNone/>
            </a:pPr>
            <a:r>
              <a:rPr lang="en-US" sz="1800" dirty="0" smtClean="0"/>
              <a:t>   </a:t>
            </a:r>
            <a:r>
              <a:rPr lang="en-US" sz="1800" dirty="0" smtClean="0">
                <a:hlinkClick r:id="rId5"/>
              </a:rPr>
              <a:t>www.eprints.org</a:t>
            </a:r>
            <a:r>
              <a:rPr lang="en-US" sz="1800" dirty="0" smtClean="0"/>
              <a:t> </a:t>
            </a:r>
          </a:p>
        </p:txBody>
      </p:sp>
      <p:pic>
        <p:nvPicPr>
          <p:cNvPr id="5124" name="Picture 4" descr="https://pbs.twimg.com/profile_images/2284174758/v65oai7fxn47qv9nect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2818" y="4985792"/>
            <a:ext cx="511177" cy="5111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cons.iconarchive.com/icons/studiomx/leomx/256/Web-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5432" y="6014510"/>
            <a:ext cx="339434" cy="339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8104" y="5317071"/>
            <a:ext cx="2038275" cy="842487"/>
          </a:xfrm>
          <a:prstGeom prst="rect">
            <a:avLst/>
          </a:prstGeom>
        </p:spPr>
      </p:pic>
      <p:pic>
        <p:nvPicPr>
          <p:cNvPr id="11" name="Picture 4" descr="https://pbs.twimg.com/profile_images/2284174758/v65oai7fxn47qv9nect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2818" y="5482727"/>
            <a:ext cx="511177" cy="511177"/>
          </a:xfrm>
          <a:prstGeom prst="rect">
            <a:avLst/>
          </a:prstGeom>
          <a:noFill/>
          <a:extLst>
            <a:ext uri="{909E8E84-426E-40DD-AFC4-6F175D3DCCD1}">
              <a14:hiddenFill xmlns:a14="http://schemas.microsoft.com/office/drawing/2010/main">
                <a:solidFill>
                  <a:srgbClr val="FFFFFF"/>
                </a:solidFill>
              </a14:hiddenFill>
            </a:ext>
          </a:extLst>
        </p:spPr>
      </p:pic>
      <p:pic>
        <p:nvPicPr>
          <p:cNvPr id="2" name="14 Sum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140" y="6045200"/>
            <a:ext cx="812800" cy="812800"/>
          </a:xfrm>
          <a:prstGeom prst="rect">
            <a:avLst/>
          </a:prstGeom>
        </p:spPr>
      </p:pic>
    </p:spTree>
    <p:extLst>
      <p:ext uri="{BB962C8B-B14F-4D97-AF65-F5344CB8AC3E}">
        <p14:creationId xmlns:p14="http://schemas.microsoft.com/office/powerpoint/2010/main" val="11827040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Training course objectives</a:t>
            </a:r>
            <a:endParaRPr lang="en-GB" sz="3200" dirty="0"/>
          </a:p>
        </p:txBody>
      </p:sp>
      <p:sp>
        <p:nvSpPr>
          <p:cNvPr id="3" name="Content Placeholder 2"/>
          <p:cNvSpPr>
            <a:spLocks noGrp="1"/>
          </p:cNvSpPr>
          <p:nvPr>
            <p:ph idx="1"/>
          </p:nvPr>
        </p:nvSpPr>
        <p:spPr/>
        <p:txBody>
          <a:bodyPr>
            <a:normAutofit fontScale="85000" lnSpcReduction="10000"/>
          </a:bodyPr>
          <a:lstStyle/>
          <a:p>
            <a:pPr>
              <a:lnSpc>
                <a:spcPct val="150000"/>
              </a:lnSpc>
            </a:pPr>
            <a:r>
              <a:rPr lang="en-US" dirty="0"/>
              <a:t>Acquire the skills and confidence to work with and develop your repository</a:t>
            </a:r>
          </a:p>
          <a:p>
            <a:pPr>
              <a:lnSpc>
                <a:spcPct val="150000"/>
              </a:lnSpc>
            </a:pPr>
            <a:r>
              <a:rPr lang="en-US" dirty="0"/>
              <a:t>To enable you to successfully </a:t>
            </a:r>
            <a:r>
              <a:rPr lang="en-US" dirty="0" smtClean="0"/>
              <a:t>manage your </a:t>
            </a:r>
            <a:r>
              <a:rPr lang="en-US" dirty="0"/>
              <a:t>repository items</a:t>
            </a:r>
          </a:p>
          <a:p>
            <a:pPr>
              <a:lnSpc>
                <a:spcPct val="150000"/>
              </a:lnSpc>
            </a:pPr>
            <a:r>
              <a:rPr lang="en-US" dirty="0"/>
              <a:t>To identify </a:t>
            </a:r>
            <a:r>
              <a:rPr lang="en-US" dirty="0" err="1"/>
              <a:t>customisations</a:t>
            </a:r>
            <a:r>
              <a:rPr lang="en-US" dirty="0"/>
              <a:t> and potential enhancements</a:t>
            </a:r>
          </a:p>
          <a:p>
            <a:pPr>
              <a:lnSpc>
                <a:spcPct val="150000"/>
              </a:lnSpc>
            </a:pPr>
            <a:r>
              <a:rPr lang="en-US" dirty="0"/>
              <a:t>To understand the user roles and influence of their interactions</a:t>
            </a:r>
          </a:p>
          <a:p>
            <a:pPr marL="0" indent="0">
              <a:buNone/>
            </a:pPr>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5" name="Purp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 y="6066069"/>
            <a:ext cx="812800" cy="812800"/>
          </a:xfrm>
          <a:prstGeom prst="rect">
            <a:avLst/>
          </a:prstGeom>
        </p:spPr>
      </p:pic>
    </p:spTree>
    <p:extLst>
      <p:ext uri="{BB962C8B-B14F-4D97-AF65-F5344CB8AC3E}">
        <p14:creationId xmlns:p14="http://schemas.microsoft.com/office/powerpoint/2010/main" val="170930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692696"/>
            <a:ext cx="3604578" cy="1450757"/>
          </a:xfrm>
        </p:spPr>
        <p:txBody>
          <a:bodyPr>
            <a:normAutofit/>
          </a:bodyPr>
          <a:lstStyle/>
          <a:p>
            <a:r>
              <a:rPr lang="en-GB" sz="3200" dirty="0" err="1" smtClean="0"/>
              <a:t>EPrints</a:t>
            </a:r>
            <a:r>
              <a:rPr lang="en-GB" sz="3200" dirty="0" smtClean="0"/>
              <a:t> is about</a:t>
            </a:r>
            <a:endParaRPr lang="en-GB" sz="3200" dirty="0"/>
          </a:p>
        </p:txBody>
      </p:sp>
      <p:sp>
        <p:nvSpPr>
          <p:cNvPr id="19458" name="Rectangle 3"/>
          <p:cNvSpPr>
            <a:spLocks noGrp="1"/>
          </p:cNvSpPr>
          <p:nvPr>
            <p:ph idx="1"/>
          </p:nvPr>
        </p:nvSpPr>
        <p:spPr>
          <a:xfrm>
            <a:off x="822960" y="1737360"/>
            <a:ext cx="3327014" cy="3985353"/>
          </a:xfrm>
        </p:spPr>
        <p:txBody>
          <a:bodyPr>
            <a:normAutofit fontScale="92500" lnSpcReduction="10000"/>
          </a:bodyPr>
          <a:lstStyle/>
          <a:p>
            <a:pPr>
              <a:lnSpc>
                <a:spcPct val="150000"/>
              </a:lnSpc>
            </a:pPr>
            <a:r>
              <a:rPr lang="en-GB" sz="2000" dirty="0" smtClean="0"/>
              <a:t>Open Access (OA)</a:t>
            </a:r>
          </a:p>
          <a:p>
            <a:pPr>
              <a:lnSpc>
                <a:spcPct val="150000"/>
              </a:lnSpc>
            </a:pPr>
            <a:r>
              <a:rPr lang="en-GB" sz="2000" dirty="0" smtClean="0"/>
              <a:t>Self-archiving</a:t>
            </a:r>
          </a:p>
          <a:p>
            <a:pPr>
              <a:lnSpc>
                <a:spcPct val="150000"/>
              </a:lnSpc>
            </a:pPr>
            <a:r>
              <a:rPr lang="en-GB" sz="2000" dirty="0" smtClean="0"/>
              <a:t>Sharing research </a:t>
            </a:r>
            <a:r>
              <a:rPr lang="en-GB" sz="2000" u="sng" dirty="0" smtClean="0"/>
              <a:t>and other materials</a:t>
            </a:r>
          </a:p>
          <a:p>
            <a:pPr>
              <a:lnSpc>
                <a:spcPct val="150000"/>
              </a:lnSpc>
            </a:pPr>
            <a:r>
              <a:rPr lang="en-GB" sz="2000" dirty="0" smtClean="0"/>
              <a:t>Enabling greater visibility and dissemination</a:t>
            </a:r>
          </a:p>
          <a:p>
            <a:pPr>
              <a:lnSpc>
                <a:spcPct val="150000"/>
              </a:lnSpc>
            </a:pPr>
            <a:r>
              <a:rPr lang="en-GB" sz="2000" dirty="0" smtClean="0"/>
              <a:t>Enabling you to manage your research </a:t>
            </a:r>
            <a:r>
              <a:rPr lang="en-GB" sz="2000" u="sng" dirty="0" smtClean="0"/>
              <a:t>and other artefacts</a:t>
            </a:r>
          </a:p>
        </p:txBody>
      </p:sp>
      <p:cxnSp>
        <p:nvCxnSpPr>
          <p:cNvPr id="3" name="Straight Connector 2"/>
          <p:cNvCxnSpPr/>
          <p:nvPr/>
        </p:nvCxnSpPr>
        <p:spPr>
          <a:xfrm>
            <a:off x="4427538" y="274638"/>
            <a:ext cx="0" cy="617855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ular Callout 1"/>
          <p:cNvSpPr/>
          <p:nvPr/>
        </p:nvSpPr>
        <p:spPr>
          <a:xfrm>
            <a:off x="4705103" y="4395327"/>
            <a:ext cx="2237052" cy="1080120"/>
          </a:xfrm>
          <a:prstGeom prst="wedgeRectCallout">
            <a:avLst>
              <a:gd name="adj1" fmla="val -60785"/>
              <a:gd name="adj2" fmla="val -2083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800" dirty="0" smtClean="0"/>
              <a:t>The Individual </a:t>
            </a:r>
            <a:br>
              <a:rPr lang="en-GB" sz="1800" dirty="0" smtClean="0"/>
            </a:br>
            <a:r>
              <a:rPr lang="en-GB" sz="1800" dirty="0" smtClean="0"/>
              <a:t>AND </a:t>
            </a:r>
            <a:br>
              <a:rPr lang="en-GB" sz="1800" dirty="0" smtClean="0"/>
            </a:br>
            <a:r>
              <a:rPr lang="en-GB" sz="1800" dirty="0" smtClean="0"/>
              <a:t>The Institution</a:t>
            </a:r>
            <a:endParaRPr lang="en-GB" sz="1800" dirty="0"/>
          </a:p>
        </p:txBody>
      </p:sp>
      <p:sp>
        <p:nvSpPr>
          <p:cNvPr id="12" name="Rectangle 3"/>
          <p:cNvSpPr txBox="1">
            <a:spLocks/>
          </p:cNvSpPr>
          <p:nvPr/>
        </p:nvSpPr>
        <p:spPr>
          <a:xfrm>
            <a:off x="4499992" y="1734153"/>
            <a:ext cx="3636167" cy="291898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50000"/>
              </a:lnSpc>
            </a:pPr>
            <a:r>
              <a:rPr lang="en-GB" dirty="0" smtClean="0"/>
              <a:t>Self-publishing</a:t>
            </a:r>
          </a:p>
          <a:p>
            <a:pPr fontAlgn="auto">
              <a:lnSpc>
                <a:spcPct val="150000"/>
              </a:lnSpc>
            </a:pPr>
            <a:r>
              <a:rPr lang="en-GB" dirty="0" smtClean="0"/>
              <a:t>Publishing without quality controls</a:t>
            </a:r>
          </a:p>
          <a:p>
            <a:pPr fontAlgn="auto">
              <a:lnSpc>
                <a:spcPct val="150000"/>
              </a:lnSpc>
            </a:pPr>
            <a:r>
              <a:rPr lang="en-GB" dirty="0" smtClean="0"/>
              <a:t>Sharing research for royalty revenue</a:t>
            </a:r>
          </a:p>
        </p:txBody>
      </p:sp>
      <p:sp>
        <p:nvSpPr>
          <p:cNvPr id="13" name="Title 3"/>
          <p:cNvSpPr txBox="1">
            <a:spLocks/>
          </p:cNvSpPr>
          <p:nvPr/>
        </p:nvSpPr>
        <p:spPr>
          <a:xfrm>
            <a:off x="4474010" y="289660"/>
            <a:ext cx="3734394"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GB" sz="3200" dirty="0" smtClean="0"/>
              <a:t>It’s not about</a:t>
            </a:r>
            <a:endParaRPr lang="en-GB" sz="32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5" name="EPrints is ab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 y="6033451"/>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8" name="Rectangle 7"/>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pic>
        <p:nvPicPr>
          <p:cNvPr id="1031" name="Picture 7" descr="http://solutionsantenne.ca/en/antenne-observatory/wp-content/uploads/2013/07/RSS-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http://www.norrcom.com/uploads/Google_logo_transparent%20lar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opendoar.org/images/OpenDOAR.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496858" y="3369656"/>
            <a:ext cx="7453486" cy="1368152"/>
            <a:chOff x="755576" y="1484784"/>
            <a:chExt cx="7453486" cy="1368152"/>
          </a:xfrm>
        </p:grpSpPr>
        <p:pic>
          <p:nvPicPr>
            <p:cNvPr id="2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23733" r="71987" b="53234"/>
            <a:stretch/>
          </p:blipFill>
          <p:spPr bwMode="auto">
            <a:xfrm>
              <a:off x="3131840" y="1484784"/>
              <a:ext cx="5077222" cy="1304632"/>
            </a:xfrm>
            <a:prstGeom prst="rect">
              <a:avLst/>
            </a:prstGeom>
            <a:noFill/>
            <a:ln w="9525">
              <a:noFill/>
              <a:miter lim="800000"/>
              <a:headEnd/>
              <a:tailEnd/>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6"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294" y="2348880"/>
              <a:ext cx="139153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576" y="1484784"/>
              <a:ext cx="19431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oup 27"/>
          <p:cNvGrpSpPr/>
          <p:nvPr/>
        </p:nvGrpSpPr>
        <p:grpSpPr>
          <a:xfrm>
            <a:off x="1874596" y="4986593"/>
            <a:ext cx="6696744" cy="939345"/>
            <a:chOff x="1115616" y="3281743"/>
            <a:chExt cx="6696744" cy="939345"/>
          </a:xfrm>
        </p:grpSpPr>
        <p:pic>
          <p:nvPicPr>
            <p:cNvPr id="29" name="Picture 15"/>
            <p:cNvPicPr>
              <a:picLocks noChangeAspect="1" noChangeArrowheads="1"/>
            </p:cNvPicPr>
            <p:nvPr/>
          </p:nvPicPr>
          <p:blipFill rotWithShape="1">
            <a:blip r:embed="rId14">
              <a:extLst>
                <a:ext uri="{28A0092B-C50C-407E-A947-70E740481C1C}">
                  <a14:useLocalDpi xmlns:a14="http://schemas.microsoft.com/office/drawing/2010/main" val="0"/>
                </a:ext>
              </a:extLst>
            </a:blip>
            <a:srcRect t="4715"/>
            <a:stretch/>
          </p:blipFill>
          <p:spPr bwMode="auto">
            <a:xfrm>
              <a:off x="1115616" y="3281743"/>
              <a:ext cx="4608512" cy="939345"/>
            </a:xfrm>
            <a:prstGeom prst="rect">
              <a:avLst/>
            </a:prstGeom>
            <a:noFill/>
            <a:ln w="9525">
              <a:noFill/>
              <a:miter lim="800000"/>
              <a:headEnd/>
              <a:tailEnd/>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56176" y="3479659"/>
              <a:ext cx="1656184" cy="60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3" name="Picture 3" descr="C:\Users\kt2\AppData\Local\Microsoft\Windows\Temporary Internet Files\Content.IE5\ZXMVW6IK\MC900431642[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31" name="Picture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sp>
        <p:nvSpPr>
          <p:cNvPr id="3" name="Up Arrow 2"/>
          <p:cNvSpPr/>
          <p:nvPr/>
        </p:nvSpPr>
        <p:spPr>
          <a:xfrm>
            <a:off x="8100392" y="3813659"/>
            <a:ext cx="365832" cy="55149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4 - Web Layer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079516"/>
            <a:ext cx="812800" cy="812800"/>
          </a:xfrm>
          <a:prstGeom prst="rect">
            <a:avLst/>
          </a:prstGeom>
        </p:spPr>
      </p:pic>
    </p:spTree>
    <p:extLst>
      <p:ext uri="{BB962C8B-B14F-4D97-AF65-F5344CB8AC3E}">
        <p14:creationId xmlns:p14="http://schemas.microsoft.com/office/powerpoint/2010/main" val="30446637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8" name="Rectangle 7"/>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pic>
        <p:nvPicPr>
          <p:cNvPr id="1031" name="Picture 7" descr="http://solutionsantenne.ca/en/antenne-observatory/wp-content/uploads/2013/07/RSS-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http://www.norrcom.com/uploads/Google_logo_transparent%20lar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opendoar.org/images/OpenDOAR.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7071" y="2850807"/>
            <a:ext cx="4745921" cy="3456384"/>
          </a:xfrm>
          <a:prstGeom prst="rect">
            <a:avLst/>
          </a:prstGeom>
          <a:effectLst>
            <a:glow rad="63500">
              <a:schemeClr val="accent4">
                <a:satMod val="175000"/>
                <a:alpha val="40000"/>
              </a:schemeClr>
            </a:glow>
          </a:effectLst>
        </p:spPr>
      </p:pic>
      <p:sp>
        <p:nvSpPr>
          <p:cNvPr id="15" name="TextBox 1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3" name="Picture 3" descr="C:\Users\kt2\AppData\Local\Microsoft\Windows\Temporary Internet Files\Content.IE5\ZXMVW6IK\MC900431642[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pic>
        <p:nvPicPr>
          <p:cNvPr id="2" name="Slide 5 - Web Layer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902" y="6065755"/>
            <a:ext cx="812800" cy="812800"/>
          </a:xfrm>
          <a:prstGeom prst="rect">
            <a:avLst/>
          </a:prstGeom>
        </p:spPr>
      </p:pic>
    </p:spTree>
    <p:extLst>
      <p:ext uri="{BB962C8B-B14F-4D97-AF65-F5344CB8AC3E}">
        <p14:creationId xmlns:p14="http://schemas.microsoft.com/office/powerpoint/2010/main" val="15674779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14" name="Rectangle 13"/>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http://www.ewrr.org/2010/images/log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kt2\AppData\Local\Microsoft\Windows\Temporary Internet Files\Content.IE5\3XC6TTXD\MC90043484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kt2\AppData\Local\Microsoft\Windows\Temporary Internet Files\Content.IE5\3XC6TTXD\MC90043484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http://solutionsantenne.ca/en/antenne-observatory/wp-content/uploads/2013/07/RSS-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descr="http://www.norrcom.com/uploads/Google_logo_transparent%20lar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http://www.opendoar.org/images/OpenDOAR.pn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2" name="Picture 3" descr="C:\Users\kt2\AppData\Local\Microsoft\Windows\Temporary Internet Files\Content.IE5\ZXMVW6IK\MC900431642[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35" name="Picture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pic>
        <p:nvPicPr>
          <p:cNvPr id="2" name="6 - Institution Layer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416" y="6045200"/>
            <a:ext cx="812800" cy="812800"/>
          </a:xfrm>
          <a:prstGeom prst="rect">
            <a:avLst/>
          </a:prstGeom>
        </p:spPr>
      </p:pic>
    </p:spTree>
    <p:extLst>
      <p:ext uri="{BB962C8B-B14F-4D97-AF65-F5344CB8AC3E}">
        <p14:creationId xmlns:p14="http://schemas.microsoft.com/office/powerpoint/2010/main" val="1116393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14" name="Rectangle 13"/>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http://www.ewrr.org/2010/images/log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kt2\AppData\Local\Microsoft\Windows\Temporary Internet Files\Content.IE5\3XC6TTXD\MC90043484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kt2\AppData\Local\Microsoft\Windows\Temporary Internet Files\Content.IE5\3XC6TTXD\MC90043484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http://solutionsantenne.ca/en/antenne-observatory/wp-content/uploads/2013/07/RSS-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descr="http://www.norrcom.com/uploads/Google_logo_transparent%20lar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http://www.opendoar.org/images/OpenDOAR.pn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2" name="Picture 3" descr="C:\Users\kt2\AppData\Local\Microsoft\Windows\Temporary Internet Files\Content.IE5\ZXMVW6IK\MC900431642[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010" y="2060848"/>
            <a:ext cx="6050304" cy="3456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35" name="Picture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pic>
        <p:nvPicPr>
          <p:cNvPr id="2" name="7 Interaction Layer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781" y="6026727"/>
            <a:ext cx="812800" cy="812800"/>
          </a:xfrm>
          <a:prstGeom prst="rect">
            <a:avLst/>
          </a:prstGeom>
        </p:spPr>
      </p:pic>
    </p:spTree>
    <p:extLst>
      <p:ext uri="{BB962C8B-B14F-4D97-AF65-F5344CB8AC3E}">
        <p14:creationId xmlns:p14="http://schemas.microsoft.com/office/powerpoint/2010/main" val="1161795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14" name="Rectangle 13"/>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http://www.ewrr.org/2010/images/log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kt2\AppData\Local\Microsoft\Windows\Temporary Internet Files\Content.IE5\3XC6TTXD\MC90043484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kt2\AppData\Local\Microsoft\Windows\Temporary Internet Files\Content.IE5\3XC6TTXD\MC90043484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http://solutionsantenne.ca/en/antenne-observatory/wp-content/uploads/2013/07/RSS-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descr="http://www.norrcom.com/uploads/Google_logo_transparent%20lar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http://www.opendoar.org/images/OpenDOAR.pn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2" name="Picture 3" descr="C:\Users\kt2\AppData\Local\Microsoft\Windows\Temporary Internet Files\Content.IE5\ZXMVW6IK\MC900431642[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19568" y="-139790"/>
            <a:ext cx="5416728" cy="6347728"/>
          </a:xfrm>
          <a:prstGeom prst="rect">
            <a:avLst/>
          </a:prstGeom>
          <a:ln>
            <a:noFill/>
          </a:ln>
          <a:effectLst>
            <a:outerShdw blurRad="190500" algn="tl" rotWithShape="0">
              <a:srgbClr val="000000">
                <a:alpha val="70000"/>
              </a:srgbClr>
            </a:outerShdw>
          </a:effectLst>
        </p:spPr>
      </p:pic>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pic>
        <p:nvPicPr>
          <p:cNvPr id="2" name="8 Interaction Layer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5873" y="6026727"/>
            <a:ext cx="812800" cy="812800"/>
          </a:xfrm>
          <a:prstGeom prst="rect">
            <a:avLst/>
          </a:prstGeom>
        </p:spPr>
      </p:pic>
    </p:spTree>
    <p:extLst>
      <p:ext uri="{BB962C8B-B14F-4D97-AF65-F5344CB8AC3E}">
        <p14:creationId xmlns:p14="http://schemas.microsoft.com/office/powerpoint/2010/main" val="13466755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t2\AppData\Local\Microsoft\Windows\Temporary Internet Files\Content.IE5\ZXMVW6IK\MC9004316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824" y="3382320"/>
            <a:ext cx="1342824" cy="13428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43" y="3029347"/>
            <a:ext cx="878127" cy="306415"/>
          </a:xfrm>
          <a:prstGeom prst="rect">
            <a:avLst/>
          </a:prstGeom>
        </p:spPr>
      </p:pic>
      <p:sp>
        <p:nvSpPr>
          <p:cNvPr id="42" name="Rectangle 41"/>
          <p:cNvSpPr/>
          <p:nvPr/>
        </p:nvSpPr>
        <p:spPr>
          <a:xfrm>
            <a:off x="1979712" y="5013176"/>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6" name="Rectangle 35"/>
          <p:cNvSpPr/>
          <p:nvPr/>
        </p:nvSpPr>
        <p:spPr>
          <a:xfrm>
            <a:off x="1979712" y="3429001"/>
            <a:ext cx="6486512" cy="10673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0" name="Rectangle 29"/>
          <p:cNvSpPr/>
          <p:nvPr/>
        </p:nvSpPr>
        <p:spPr>
          <a:xfrm>
            <a:off x="1979712" y="1916833"/>
            <a:ext cx="6486512"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1506" name="Title 1"/>
          <p:cNvSpPr>
            <a:spLocks noGrp="1"/>
          </p:cNvSpPr>
          <p:nvPr>
            <p:ph type="title" idx="4294967295"/>
          </p:nvPr>
        </p:nvSpPr>
        <p:spPr>
          <a:xfrm>
            <a:off x="914400" y="269875"/>
            <a:ext cx="8229600" cy="1143000"/>
          </a:xfrm>
        </p:spPr>
        <p:txBody>
          <a:bodyPr>
            <a:normAutofit/>
          </a:bodyPr>
          <a:lstStyle/>
          <a:p>
            <a:r>
              <a:rPr lang="en-US" sz="3200" dirty="0" smtClean="0"/>
              <a:t>Repository Interaction Layers</a:t>
            </a:r>
          </a:p>
        </p:txBody>
      </p:sp>
      <p:sp>
        <p:nvSpPr>
          <p:cNvPr id="7" name="Rectangle 6"/>
          <p:cNvSpPr/>
          <p:nvPr/>
        </p:nvSpPr>
        <p:spPr>
          <a:xfrm>
            <a:off x="1979712" y="1412776"/>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Web</a:t>
            </a:r>
            <a:endParaRPr lang="en-GB" dirty="0"/>
          </a:p>
        </p:txBody>
      </p:sp>
      <p:sp>
        <p:nvSpPr>
          <p:cNvPr id="13" name="Rectangle 12"/>
          <p:cNvSpPr/>
          <p:nvPr/>
        </p:nvSpPr>
        <p:spPr>
          <a:xfrm>
            <a:off x="1979712" y="2924944"/>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Institution</a:t>
            </a:r>
            <a:endParaRPr lang="en-GB" dirty="0"/>
          </a:p>
        </p:txBody>
      </p:sp>
      <p:sp>
        <p:nvSpPr>
          <p:cNvPr id="3" name="AutoShape 2" descr="http://www.iconarchive.com/download/i65072/double-j-design/ravenna-3d/Database-Inactiv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5"/>
          <p:cNvSpPr/>
          <p:nvPr/>
        </p:nvSpPr>
        <p:spPr>
          <a:xfrm>
            <a:off x="1979712" y="4509120"/>
            <a:ext cx="6486512" cy="551592"/>
          </a:xfrm>
          <a:prstGeom prst="rect">
            <a:avLst/>
          </a:prstGeom>
          <a:scene3d>
            <a:camera prst="perspectiveRelaxedModerately"/>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smtClean="0"/>
              <a:t>Repository</a:t>
            </a:r>
            <a:endParaRPr lang="en-GB" dirty="0"/>
          </a:p>
        </p:txBody>
      </p:sp>
      <p:pic>
        <p:nvPicPr>
          <p:cNvPr id="28" name="Picture 4" descr="https://cdn1.iconfinder.com/data/icons/Pretty_office_icon_part_2/256/basic-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0981"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http://solutionsantenne.ca/en/antenne-observatory/wp-content/uploads/2013/07/RSS-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2348880"/>
            <a:ext cx="364511" cy="3645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3905" y1="75648" x2="13905" y2="75648"/>
                        <a14:foregroundMark x1="42667" y1="44560" x2="42667" y2="44560"/>
                        <a14:foregroundMark x1="36190" y1="39896" x2="36190" y2="39896"/>
                        <a14:foregroundMark x1="36190" y1="13472" x2="36190" y2="13472"/>
                        <a14:foregroundMark x1="27619" y1="36788" x2="27619" y2="36788"/>
                        <a14:foregroundMark x1="96000" y1="17617" x2="96000" y2="17617"/>
                        <a14:foregroundMark x1="97524" y1="19171" x2="97524" y2="19171"/>
                        <a14:foregroundMark x1="35429" y1="8290" x2="35429" y2="8290"/>
                        <a14:backgroundMark x1="97524" y1="19171" x2="97524" y2="19171"/>
                        <a14:backgroundMark x1="96000" y1="17098" x2="96000" y2="17098"/>
                      </a14:backgroundRemoval>
                    </a14:imgEffect>
                  </a14:imgLayer>
                </a14:imgProps>
              </a:ext>
              <a:ext uri="{28A0092B-C50C-407E-A947-70E740481C1C}">
                <a14:useLocalDpi xmlns:a14="http://schemas.microsoft.com/office/drawing/2010/main" val="0"/>
              </a:ext>
            </a:extLst>
          </a:blip>
          <a:srcRect/>
          <a:stretch>
            <a:fillRect/>
          </a:stretch>
        </p:blipFill>
        <p:spPr bwMode="auto">
          <a:xfrm>
            <a:off x="3743350" y="2348880"/>
            <a:ext cx="1116682" cy="41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1" descr="http://www.norrcom.com/uploads/Google_logo_transparent%20lar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7186" y="2156143"/>
            <a:ext cx="1296702" cy="480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http://www.opendoar.org/images/OpenDOAR.p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6508" y1="42254" x2="16508" y2="42254"/>
                        <a14:foregroundMark x1="28571" y1="40845" x2="28571" y2="40845"/>
                        <a14:foregroundMark x1="39365" y1="40845" x2="39365" y2="40845"/>
                        <a14:foregroundMark x1="50794" y1="33803" x2="50794" y2="33803"/>
                        <a14:foregroundMark x1="63175" y1="30986" x2="63175" y2="30986"/>
                        <a14:foregroundMark x1="79365" y1="22535" x2="79365" y2="22535"/>
                        <a14:foregroundMark x1="88889" y1="18310" x2="88889" y2="18310"/>
                      </a14:backgroundRemoval>
                    </a14:imgEffect>
                  </a14:imgLayer>
                </a14:imgProps>
              </a:ext>
              <a:ext uri="{28A0092B-C50C-407E-A947-70E740481C1C}">
                <a14:useLocalDpi xmlns:a14="http://schemas.microsoft.com/office/drawing/2010/main" val="0"/>
              </a:ext>
            </a:extLst>
          </a:blip>
          <a:srcRect/>
          <a:stretch>
            <a:fillRect/>
          </a:stretch>
        </p:blipFill>
        <p:spPr bwMode="auto">
          <a:xfrm>
            <a:off x="5004048" y="2204864"/>
            <a:ext cx="1258052" cy="28356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876256" y="2204864"/>
            <a:ext cx="1512168" cy="307777"/>
          </a:xfrm>
          <a:prstGeom prst="rect">
            <a:avLst/>
          </a:prstGeom>
          <a:noFill/>
        </p:spPr>
        <p:txBody>
          <a:bodyPr wrap="square" rtlCol="0">
            <a:spAutoFit/>
          </a:bodyPr>
          <a:lstStyle/>
          <a:p>
            <a:pPr algn="ctr"/>
            <a:r>
              <a:rPr lang="en-GB" sz="1400" b="1" dirty="0" smtClean="0"/>
              <a:t>OAI-PMH</a:t>
            </a:r>
            <a:endParaRPr lang="en-GB" sz="1400" b="1" dirty="0"/>
          </a:p>
        </p:txBody>
      </p:sp>
      <p:pic>
        <p:nvPicPr>
          <p:cNvPr id="3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920" y="3645024"/>
            <a:ext cx="1177270" cy="672544"/>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8104" y="3645024"/>
            <a:ext cx="878829" cy="696312"/>
          </a:xfrm>
          <a:prstGeom prst="rect">
            <a:avLst/>
          </a:prstGeom>
          <a:solidFill>
            <a:srgbClr val="FFFFFF">
              <a:shade val="85000"/>
            </a:srgbClr>
          </a:solidFill>
          <a:ln w="88900" cap="sq">
            <a:solidFill>
              <a:srgbClr val="FFFFFF"/>
            </a:solidFill>
            <a:miter lim="800000"/>
          </a:ln>
          <a:effectLst>
            <a:glow rad="635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6" descr="http://www.ewrr.org/2010/images/login.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4574" y="3573016"/>
            <a:ext cx="814537" cy="8145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6256" y="3789040"/>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3645024"/>
            <a:ext cx="539304" cy="5393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kt2\AppData\Local\Microsoft\Windows\Temporary Internet Files\Content.IE5\3XC6TTXD\MC90043484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15566" y="5143874"/>
            <a:ext cx="785075" cy="7850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38176" y="5989131"/>
            <a:ext cx="1512168" cy="625029"/>
          </a:xfrm>
          <a:prstGeom prst="rect">
            <a:avLst/>
          </a:prstGeom>
        </p:spPr>
      </p:pic>
      <p:pic>
        <p:nvPicPr>
          <p:cNvPr id="2" name="9 - Repo layer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6863" y="6025728"/>
            <a:ext cx="812800" cy="812800"/>
          </a:xfrm>
          <a:prstGeom prst="rect">
            <a:avLst/>
          </a:prstGeom>
        </p:spPr>
      </p:pic>
    </p:spTree>
    <p:extLst>
      <p:ext uri="{BB962C8B-B14F-4D97-AF65-F5344CB8AC3E}">
        <p14:creationId xmlns:p14="http://schemas.microsoft.com/office/powerpoint/2010/main" val="34009183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f00001171.pptx" id="{0B0D8549-BE48-4D5A-8FDE-E0D2FEE49513}" vid="{37FBCD95-1F10-4926-9009-928044ED5CA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76059</TotalTime>
  <Words>2393</Words>
  <Application>Microsoft Macintosh PowerPoint</Application>
  <PresentationFormat>On-screen Show (4:3)</PresentationFormat>
  <Paragraphs>173</Paragraphs>
  <Slides>14</Slides>
  <Notes>14</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Georgia</vt:lpstr>
      <vt:lpstr>ＭＳ Ｐゴシック</vt:lpstr>
      <vt:lpstr>Trebuchet MS</vt:lpstr>
      <vt:lpstr>Wingdings 2</vt:lpstr>
      <vt:lpstr>Arial</vt:lpstr>
      <vt:lpstr>Urban</vt:lpstr>
      <vt:lpstr>EPrints for Administrators Training (3.4 Publication flavour)  Part 1 – Introduction to EPrints</vt:lpstr>
      <vt:lpstr>Training course objectives</vt:lpstr>
      <vt:lpstr>EPrints is about</vt:lpstr>
      <vt:lpstr>Repository Interaction Layers</vt:lpstr>
      <vt:lpstr>Repository Interaction Layers</vt:lpstr>
      <vt:lpstr>Repository Interaction Layers</vt:lpstr>
      <vt:lpstr>Repository Interaction Layers</vt:lpstr>
      <vt:lpstr>Repository Interaction Layers</vt:lpstr>
      <vt:lpstr>Repository Interaction Layers</vt:lpstr>
      <vt:lpstr>Repository Interaction Layers</vt:lpstr>
      <vt:lpstr>Repository Interaction Layers</vt:lpstr>
      <vt:lpstr>Repository Interaction Layers</vt:lpstr>
      <vt:lpstr>Repository Interaction Layers</vt:lpstr>
      <vt:lpstr>Any questions, please get in touch  Otherwise please move on to  Part 2: EPrints Roles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Kelly Terrell</dc:creator>
  <cp:lastModifiedBy>Kelly Terrell</cp:lastModifiedBy>
  <cp:revision>268</cp:revision>
  <cp:lastPrinted>2018-01-31T16:08:17Z</cp:lastPrinted>
  <dcterms:created xsi:type="dcterms:W3CDTF">2010-04-11T01:37:52Z</dcterms:created>
  <dcterms:modified xsi:type="dcterms:W3CDTF">2022-06-07T19:46:41Z</dcterms:modified>
</cp:coreProperties>
</file>